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Lst>
  <p:notesMasterIdLst>
    <p:notesMasterId r:id="rId2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81" r:id="rId20"/>
    <p:sldId id="273" r:id="rId21"/>
    <p:sldId id="274" r:id="rId22"/>
    <p:sldId id="275" r:id="rId23"/>
    <p:sldId id="276" r:id="rId24"/>
    <p:sldId id="277" r:id="rId25"/>
    <p:sldId id="278" r:id="rId26"/>
    <p:sldId id="279" r:id="rId27"/>
    <p:sldId id="280" r:id="rId28"/>
  </p:sldIdLst>
  <p:sldSz cx="9144000" cy="5143500" type="screen16x9"/>
  <p:notesSz cx="6858000" cy="9144000"/>
  <p:embeddedFontLst>
    <p:embeddedFont>
      <p:font typeface="Calibri" panose="020F0502020204030204" pitchFamily="34" charset="0"/>
      <p:regular r:id="rId30"/>
      <p:bold r:id="rId31"/>
      <p:italic r:id="rId32"/>
      <p:boldItalic r:id="rId33"/>
    </p:embeddedFont>
    <p:embeddedFont>
      <p:font typeface="Google Sans Medium" panose="020B0604020202020204" charset="0"/>
      <p:regular r:id="rId34"/>
      <p:bold r:id="rId35"/>
      <p:italic r:id="rId36"/>
      <p:boldItalic r:id="rId37"/>
    </p:embeddedFont>
    <p:embeddedFont>
      <p:font typeface="Open Sans" pitchFamily="2" charset="0"/>
      <p:regular r:id="rId38"/>
      <p:bold r:id="rId39"/>
      <p:italic r:id="rId40"/>
      <p:boldItalic r:id="rId41"/>
    </p:embeddedFont>
    <p:embeddedFont>
      <p:font typeface="Open Sans SemiBold" pitchFamily="2" charset="0"/>
      <p:regular r:id="rId42"/>
      <p:bold r:id="rId43"/>
      <p:italic r:id="rId44"/>
      <p:boldItalic r:id="rId45"/>
    </p:embeddedFont>
    <p:embeddedFont>
      <p:font typeface="Roboto Light" panose="02000000000000000000" pitchFamily="2"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4" d="100"/>
          <a:sy n="114" d="100"/>
        </p:scale>
        <p:origin x="590" y="9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0.fntdata"/><Relationship Id="rId21" Type="http://schemas.openxmlformats.org/officeDocument/2006/relationships/slide" Target="slides/slide19.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notesMaster" Target="notesMasters/notesMaster1.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8.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49" Type="http://schemas.openxmlformats.org/officeDocument/2006/relationships/font" Target="fonts/font20.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cd03e5b752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cd03e5b752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ced80ebc1c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ced80ebc1c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cd03e5b752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cd03e5b752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ced80ebc1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ced80ebc1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ed80ebc1c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ed80ebc1c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d800de29cc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d800de29cc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cd03e5b752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cd03e5b752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d800de29cc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d800de29cc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d800de29cc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d800de29cc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49924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d800de29cc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d800de29cc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d800de29cc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d800de29cc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d12f718f8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d12f718f8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cd03e5b75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cd03e5b75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cd03e5b752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cd03e5b752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cd03e5b752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cd03e5b75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cd03e5b752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cd03e5b752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cd03e5b752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cd03e5b752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ced80ebc1c_1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ced80ebc1c_1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ced80ebc1c_1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ced80ebc1c_1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ced80ebc1c_12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ced80ebc1c_12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cd03e5b752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cd03e5b752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cd03e5b752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cd03e5b752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cd03e5b752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cd03e5b752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ced80ebc1c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ced80ebc1c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ced80ebc1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ced80ebc1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8" name="Google Shape;48;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49"/>
        <p:cNvGrpSpPr/>
        <p:nvPr/>
      </p:nvGrpSpPr>
      <p:grpSpPr>
        <a:xfrm>
          <a:off x="0" y="0"/>
          <a:ext cx="0" cy="0"/>
          <a:chOff x="0" y="0"/>
          <a:chExt cx="0" cy="0"/>
        </a:xfrm>
      </p:grpSpPr>
      <p:sp>
        <p:nvSpPr>
          <p:cNvPr id="50" name="Google Shape;50;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1" name="Google Shape;51;p12"/>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2" name="Google Shape;52;p1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53"/>
        <p:cNvGrpSpPr/>
        <p:nvPr/>
      </p:nvGrpSpPr>
      <p:grpSpPr>
        <a:xfrm>
          <a:off x="0" y="0"/>
          <a:ext cx="0" cy="0"/>
          <a:chOff x="0" y="0"/>
          <a:chExt cx="0" cy="0"/>
        </a:xfrm>
      </p:grpSpPr>
      <p:sp>
        <p:nvSpPr>
          <p:cNvPr id="54" name="Google Shape;5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5" name="Google Shape;55;p13"/>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6" name="Google Shape;56;p1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57"/>
        <p:cNvGrpSpPr/>
        <p:nvPr/>
      </p:nvGrpSpPr>
      <p:grpSpPr>
        <a:xfrm>
          <a:off x="0" y="0"/>
          <a:ext cx="0" cy="0"/>
          <a:chOff x="0" y="0"/>
          <a:chExt cx="0" cy="0"/>
        </a:xfrm>
      </p:grpSpPr>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14"/>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0" name="Google Shape;60;p1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61"/>
        <p:cNvGrpSpPr/>
        <p:nvPr/>
      </p:nvGrpSpPr>
      <p:grpSpPr>
        <a:xfrm>
          <a:off x="0" y="0"/>
          <a:ext cx="0" cy="0"/>
          <a:chOff x="0" y="0"/>
          <a:chExt cx="0" cy="0"/>
        </a:xfrm>
      </p:grpSpPr>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3" name="Google Shape;63;p15"/>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4" name="Google Shape;64;p1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65"/>
        <p:cNvGrpSpPr/>
        <p:nvPr/>
      </p:nvGrpSpPr>
      <p:grpSpPr>
        <a:xfrm>
          <a:off x="0" y="0"/>
          <a:ext cx="0" cy="0"/>
          <a:chOff x="0" y="0"/>
          <a:chExt cx="0" cy="0"/>
        </a:xfrm>
      </p:grpSpPr>
      <p:sp>
        <p:nvSpPr>
          <p:cNvPr id="66" name="Google Shape;6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7" name="Google Shape;67;p16"/>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8" name="Google Shape;68;p1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69"/>
        <p:cNvGrpSpPr/>
        <p:nvPr/>
      </p:nvGrpSpPr>
      <p:grpSpPr>
        <a:xfrm>
          <a:off x="0" y="0"/>
          <a:ext cx="0" cy="0"/>
          <a:chOff x="0" y="0"/>
          <a:chExt cx="0" cy="0"/>
        </a:xfrm>
      </p:grpSpPr>
      <p:sp>
        <p:nvSpPr>
          <p:cNvPr id="70" name="Google Shape;70;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7"/>
          <p:cNvSpPr/>
          <p:nvPr/>
        </p:nvSpPr>
        <p:spPr>
          <a:xfrm>
            <a:off x="0" y="329125"/>
            <a:ext cx="69300" cy="7530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 name="Google Shape;72;p1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73"/>
        <p:cNvGrpSpPr/>
        <p:nvPr/>
      </p:nvGrpSpPr>
      <p:grpSpPr>
        <a:xfrm>
          <a:off x="0" y="0"/>
          <a:ext cx="0" cy="0"/>
          <a:chOff x="0" y="0"/>
          <a:chExt cx="0" cy="0"/>
        </a:xfrm>
      </p:grpSpPr>
      <p:sp>
        <p:nvSpPr>
          <p:cNvPr id="74" name="Google Shape;74;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5" name="Google Shape;75;p18"/>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6" name="Google Shape;76;p1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77"/>
        <p:cNvGrpSpPr/>
        <p:nvPr/>
      </p:nvGrpSpPr>
      <p:grpSpPr>
        <a:xfrm>
          <a:off x="0" y="0"/>
          <a:ext cx="0" cy="0"/>
          <a:chOff x="0" y="0"/>
          <a:chExt cx="0" cy="0"/>
        </a:xfrm>
      </p:grpSpPr>
      <p:sp>
        <p:nvSpPr>
          <p:cNvPr id="78" name="Google Shape;78;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9" name="Google Shape;79;p19"/>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0" name="Google Shape;80;p19"/>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5"/>
        <p:cNvGrpSpPr/>
        <p:nvPr/>
      </p:nvGrpSpPr>
      <p:grpSpPr>
        <a:xfrm>
          <a:off x="0" y="0"/>
          <a:ext cx="0" cy="0"/>
          <a:chOff x="0" y="0"/>
          <a:chExt cx="0" cy="0"/>
        </a:xfrm>
      </p:grpSpPr>
      <p:sp>
        <p:nvSpPr>
          <p:cNvPr id="86" name="Google Shape;86;p21"/>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7" name="Google Shape;87;p2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8"/>
        <p:cNvGrpSpPr/>
        <p:nvPr/>
      </p:nvGrpSpPr>
      <p:grpSpPr>
        <a:xfrm>
          <a:off x="0" y="0"/>
          <a:ext cx="0" cy="0"/>
          <a:chOff x="0" y="0"/>
          <a:chExt cx="0" cy="0"/>
        </a:xfrm>
      </p:grpSpPr>
      <p:sp>
        <p:nvSpPr>
          <p:cNvPr id="89" name="Google Shape;89;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0" name="Google Shape;90;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1"/>
        <p:cNvGrpSpPr/>
        <p:nvPr/>
      </p:nvGrpSpPr>
      <p:grpSpPr>
        <a:xfrm>
          <a:off x="0" y="0"/>
          <a:ext cx="0" cy="0"/>
          <a:chOff x="0" y="0"/>
          <a:chExt cx="0" cy="0"/>
        </a:xfrm>
      </p:grpSpPr>
      <p:sp>
        <p:nvSpPr>
          <p:cNvPr id="92" name="Google Shape;92;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 name="Google Shape;93;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94" name="Google Shape;94;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5"/>
        <p:cNvGrpSpPr/>
        <p:nvPr/>
      </p:nvGrpSpPr>
      <p:grpSpPr>
        <a:xfrm>
          <a:off x="0" y="0"/>
          <a:ext cx="0" cy="0"/>
          <a:chOff x="0" y="0"/>
          <a:chExt cx="0" cy="0"/>
        </a:xfrm>
      </p:grpSpPr>
      <p:sp>
        <p:nvSpPr>
          <p:cNvPr id="96" name="Google Shape;96;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7" name="Google Shape;97;p2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8" name="Google Shape;98;p2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9" name="Google Shape;99;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0"/>
        <p:cNvGrpSpPr/>
        <p:nvPr/>
      </p:nvGrpSpPr>
      <p:grpSpPr>
        <a:xfrm>
          <a:off x="0" y="0"/>
          <a:ext cx="0" cy="0"/>
          <a:chOff x="0" y="0"/>
          <a:chExt cx="0" cy="0"/>
        </a:xfrm>
      </p:grpSpPr>
      <p:sp>
        <p:nvSpPr>
          <p:cNvPr id="101" name="Google Shape;10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2" name="Google Shape;102;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3"/>
        <p:cNvGrpSpPr/>
        <p:nvPr/>
      </p:nvGrpSpPr>
      <p:grpSpPr>
        <a:xfrm>
          <a:off x="0" y="0"/>
          <a:ext cx="0" cy="0"/>
          <a:chOff x="0" y="0"/>
          <a:chExt cx="0" cy="0"/>
        </a:xfrm>
      </p:grpSpPr>
      <p:sp>
        <p:nvSpPr>
          <p:cNvPr id="104" name="Google Shape;104;p26"/>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5" name="Google Shape;105;p26"/>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6" name="Google Shape;10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7"/>
        <p:cNvGrpSpPr/>
        <p:nvPr/>
      </p:nvGrpSpPr>
      <p:grpSpPr>
        <a:xfrm>
          <a:off x="0" y="0"/>
          <a:ext cx="0" cy="0"/>
          <a:chOff x="0" y="0"/>
          <a:chExt cx="0" cy="0"/>
        </a:xfrm>
      </p:grpSpPr>
      <p:sp>
        <p:nvSpPr>
          <p:cNvPr id="108" name="Google Shape;108;p27"/>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9" name="Google Shape;109;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sp>
        <p:nvSpPr>
          <p:cNvPr id="111" name="Google Shape;111;p2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3" name="Google Shape;113;p2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4" name="Google Shape;114;p28"/>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15" name="Google Shape;115;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6"/>
        <p:cNvGrpSpPr/>
        <p:nvPr/>
      </p:nvGrpSpPr>
      <p:grpSpPr>
        <a:xfrm>
          <a:off x="0" y="0"/>
          <a:ext cx="0" cy="0"/>
          <a:chOff x="0" y="0"/>
          <a:chExt cx="0" cy="0"/>
        </a:xfrm>
      </p:grpSpPr>
      <p:sp>
        <p:nvSpPr>
          <p:cNvPr id="117" name="Google Shape;117;p29"/>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118" name="Google Shape;118;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9"/>
        <p:cNvGrpSpPr/>
        <p:nvPr/>
      </p:nvGrpSpPr>
      <p:grpSpPr>
        <a:xfrm>
          <a:off x="0" y="0"/>
          <a:ext cx="0" cy="0"/>
          <a:chOff x="0" y="0"/>
          <a:chExt cx="0" cy="0"/>
        </a:xfrm>
      </p:grpSpPr>
      <p:sp>
        <p:nvSpPr>
          <p:cNvPr id="120" name="Google Shape;120;p30"/>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1" name="Google Shape;121;p30"/>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22" name="Google Shape;122;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ue" type="blank">
  <p:cSld name="BLANK">
    <p:spTree>
      <p:nvGrpSpPr>
        <p:cNvPr id="1" name="Shape 123"/>
        <p:cNvGrpSpPr/>
        <p:nvPr/>
      </p:nvGrpSpPr>
      <p:grpSpPr>
        <a:xfrm>
          <a:off x="0" y="0"/>
          <a:ext cx="0" cy="0"/>
          <a:chOff x="0" y="0"/>
          <a:chExt cx="0" cy="0"/>
        </a:xfrm>
      </p:grpSpPr>
      <p:sp>
        <p:nvSpPr>
          <p:cNvPr id="124" name="Google Shape;124;p31"/>
          <p:cNvSpPr/>
          <p:nvPr/>
        </p:nvSpPr>
        <p:spPr>
          <a:xfrm>
            <a:off x="0" y="329125"/>
            <a:ext cx="69300" cy="753000"/>
          </a:xfrm>
          <a:prstGeom prst="rect">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5" name="Google Shape;125;p31"/>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126"/>
        <p:cNvGrpSpPr/>
        <p:nvPr/>
      </p:nvGrpSpPr>
      <p:grpSpPr>
        <a:xfrm>
          <a:off x="0" y="0"/>
          <a:ext cx="0" cy="0"/>
          <a:chOff x="0" y="0"/>
          <a:chExt cx="0" cy="0"/>
        </a:xfrm>
      </p:grpSpPr>
      <p:sp>
        <p:nvSpPr>
          <p:cNvPr id="127" name="Google Shape;127;p32"/>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8" name="Google Shape;128;p3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129"/>
        <p:cNvGrpSpPr/>
        <p:nvPr/>
      </p:nvGrpSpPr>
      <p:grpSpPr>
        <a:xfrm>
          <a:off x="0" y="0"/>
          <a:ext cx="0" cy="0"/>
          <a:chOff x="0" y="0"/>
          <a:chExt cx="0" cy="0"/>
        </a:xfrm>
      </p:grpSpPr>
      <p:sp>
        <p:nvSpPr>
          <p:cNvPr id="130" name="Google Shape;130;p33"/>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1" name="Google Shape;131;p3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132"/>
        <p:cNvGrpSpPr/>
        <p:nvPr/>
      </p:nvGrpSpPr>
      <p:grpSpPr>
        <a:xfrm>
          <a:off x="0" y="0"/>
          <a:ext cx="0" cy="0"/>
          <a:chOff x="0" y="0"/>
          <a:chExt cx="0" cy="0"/>
        </a:xfrm>
      </p:grpSpPr>
      <p:sp>
        <p:nvSpPr>
          <p:cNvPr id="133" name="Google Shape;133;p34"/>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4" name="Google Shape;134;p3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135"/>
        <p:cNvGrpSpPr/>
        <p:nvPr/>
      </p:nvGrpSpPr>
      <p:grpSpPr>
        <a:xfrm>
          <a:off x="0" y="0"/>
          <a:ext cx="0" cy="0"/>
          <a:chOff x="0" y="0"/>
          <a:chExt cx="0" cy="0"/>
        </a:xfrm>
      </p:grpSpPr>
      <p:sp>
        <p:nvSpPr>
          <p:cNvPr id="136" name="Google Shape;136;p35"/>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7" name="Google Shape;137;p3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138"/>
        <p:cNvGrpSpPr/>
        <p:nvPr/>
      </p:nvGrpSpPr>
      <p:grpSpPr>
        <a:xfrm>
          <a:off x="0" y="0"/>
          <a:ext cx="0" cy="0"/>
          <a:chOff x="0" y="0"/>
          <a:chExt cx="0" cy="0"/>
        </a:xfrm>
      </p:grpSpPr>
      <p:sp>
        <p:nvSpPr>
          <p:cNvPr id="139" name="Google Shape;139;p36"/>
          <p:cNvSpPr/>
          <p:nvPr/>
        </p:nvSpPr>
        <p:spPr>
          <a:xfrm>
            <a:off x="0" y="329125"/>
            <a:ext cx="69300" cy="753000"/>
          </a:xfrm>
          <a:prstGeom prst="rect">
            <a:avLst/>
          </a:prstGeom>
          <a:solidFill>
            <a:srgbClr val="F2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0" name="Google Shape;140;p3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141"/>
        <p:cNvGrpSpPr/>
        <p:nvPr/>
      </p:nvGrpSpPr>
      <p:grpSpPr>
        <a:xfrm>
          <a:off x="0" y="0"/>
          <a:ext cx="0" cy="0"/>
          <a:chOff x="0" y="0"/>
          <a:chExt cx="0" cy="0"/>
        </a:xfrm>
      </p:grpSpPr>
      <p:sp>
        <p:nvSpPr>
          <p:cNvPr id="142" name="Google Shape;142;p37"/>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 name="Google Shape;143;p3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144"/>
        <p:cNvGrpSpPr/>
        <p:nvPr/>
      </p:nvGrpSpPr>
      <p:grpSpPr>
        <a:xfrm>
          <a:off x="0" y="0"/>
          <a:ext cx="0" cy="0"/>
          <a:chOff x="0" y="0"/>
          <a:chExt cx="0" cy="0"/>
        </a:xfrm>
      </p:grpSpPr>
      <p:sp>
        <p:nvSpPr>
          <p:cNvPr id="145" name="Google Shape;145;p38"/>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6" name="Google Shape;146;p3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47"/>
        <p:cNvGrpSpPr/>
        <p:nvPr/>
      </p:nvGrpSpPr>
      <p:grpSpPr>
        <a:xfrm>
          <a:off x="0" y="0"/>
          <a:ext cx="0" cy="0"/>
          <a:chOff x="0" y="0"/>
          <a:chExt cx="0" cy="0"/>
        </a:xfrm>
      </p:grpSpPr>
      <p:pic>
        <p:nvPicPr>
          <p:cNvPr id="148" name="Google Shape;148;p39"/>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9" name="Google Shape;39;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1" name="Google Shape;4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4" name="Google Shape;4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image" Target="../media/image3.png"/><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1"/>
        <p:cNvGrpSpPr/>
        <p:nvPr/>
      </p:nvGrpSpPr>
      <p:grpSpPr>
        <a:xfrm>
          <a:off x="0" y="0"/>
          <a:ext cx="0" cy="0"/>
          <a:chOff x="0" y="0"/>
          <a:chExt cx="0" cy="0"/>
        </a:xfrm>
      </p:grpSpPr>
      <p:sp>
        <p:nvSpPr>
          <p:cNvPr id="82" name="Google Shape;82;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83" name="Google Shape;83;p2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pic>
        <p:nvPicPr>
          <p:cNvPr id="84" name="Google Shape;84;p20"/>
          <p:cNvPicPr preferRelativeResize="0"/>
          <p:nvPr/>
        </p:nvPicPr>
        <p:blipFill>
          <a:blip r:embed="rId21">
            <a:alphaModFix/>
          </a:blip>
          <a:stretch>
            <a:fillRect/>
          </a:stretch>
        </p:blipFill>
        <p:spPr>
          <a:xfrm>
            <a:off x="8421698" y="4841325"/>
            <a:ext cx="464876" cy="15299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7.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7.xml"/><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7.xml"/><Relationship Id="rId6" Type="http://schemas.openxmlformats.org/officeDocument/2006/relationships/image" Target="../media/image17.png"/><Relationship Id="rId5" Type="http://schemas.openxmlformats.org/officeDocument/2006/relationships/image" Target="../media/image5.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hyperlink" Target="https://www.figma.com/file/gY0CYE1zJbfHwldfKLBGB5/StorePicker?node-id=249%3A1947" TargetMode="External"/><Relationship Id="rId2" Type="http://schemas.openxmlformats.org/officeDocument/2006/relationships/notesSlide" Target="../notesSlides/notesSlide21.xml"/><Relationship Id="rId1" Type="http://schemas.openxmlformats.org/officeDocument/2006/relationships/slideLayout" Target="../slideLayouts/slideLayout17.xml"/><Relationship Id="rId5" Type="http://schemas.openxmlformats.org/officeDocument/2006/relationships/image" Target="../media/image19.sv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285F4"/>
        </a:solidFill>
        <a:effectLst/>
      </p:bgPr>
    </p:bg>
    <p:spTree>
      <p:nvGrpSpPr>
        <p:cNvPr id="1" name="Shape 152"/>
        <p:cNvGrpSpPr/>
        <p:nvPr/>
      </p:nvGrpSpPr>
      <p:grpSpPr>
        <a:xfrm>
          <a:off x="0" y="0"/>
          <a:ext cx="0" cy="0"/>
          <a:chOff x="0" y="0"/>
          <a:chExt cx="0" cy="0"/>
        </a:xfrm>
      </p:grpSpPr>
      <p:sp>
        <p:nvSpPr>
          <p:cNvPr id="153" name="Google Shape;153;p40"/>
          <p:cNvSpPr txBox="1"/>
          <p:nvPr/>
        </p:nvSpPr>
        <p:spPr>
          <a:xfrm>
            <a:off x="517674" y="1819738"/>
            <a:ext cx="8697210" cy="738633"/>
          </a:xfrm>
          <a:prstGeom prst="rect">
            <a:avLst/>
          </a:prstGeom>
          <a:noFill/>
          <a:ln>
            <a:noFill/>
          </a:ln>
        </p:spPr>
        <p:txBody>
          <a:bodyPr spcFirstLastPara="1" wrap="square" lIns="0" tIns="91425" rIns="91425" bIns="91425" anchor="t" anchorCtr="0">
            <a:spAutoFit/>
          </a:bodyPr>
          <a:lstStyle/>
          <a:p>
            <a:pPr lvl="0"/>
            <a:r>
              <a:rPr lang="en-US" sz="3600" dirty="0">
                <a:solidFill>
                  <a:srgbClr val="FFFFFF"/>
                </a:solidFill>
                <a:latin typeface="Open Sans SemiBold"/>
                <a:ea typeface="Open Sans SemiBold"/>
                <a:cs typeface="Open Sans SemiBold"/>
                <a:sym typeface="Open Sans SemiBold"/>
              </a:rPr>
              <a:t>Design an Inventory Management App</a:t>
            </a:r>
            <a:endParaRPr sz="3600" dirty="0">
              <a:solidFill>
                <a:srgbClr val="FFFFFF"/>
              </a:solidFill>
              <a:latin typeface="Open Sans SemiBold"/>
              <a:ea typeface="Open Sans SemiBold"/>
              <a:cs typeface="Open Sans SemiBold"/>
              <a:sym typeface="Open Sans SemiBold"/>
            </a:endParaRPr>
          </a:p>
        </p:txBody>
      </p:sp>
      <p:sp>
        <p:nvSpPr>
          <p:cNvPr id="154" name="Google Shape;154;p40"/>
          <p:cNvSpPr txBox="1"/>
          <p:nvPr/>
        </p:nvSpPr>
        <p:spPr>
          <a:xfrm>
            <a:off x="517675" y="2769663"/>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IN" sz="2400" dirty="0">
                <a:solidFill>
                  <a:srgbClr val="FFFFFF"/>
                </a:solidFill>
                <a:latin typeface="Open Sans"/>
                <a:ea typeface="Open Sans"/>
                <a:cs typeface="Open Sans"/>
                <a:sym typeface="Open Sans"/>
              </a:rPr>
              <a:t>Balakrishna</a:t>
            </a:r>
            <a:endParaRPr sz="2400" dirty="0">
              <a:solidFill>
                <a:srgbClr val="FFFFFF"/>
              </a:solidFill>
              <a:latin typeface="Open Sans"/>
              <a:ea typeface="Open Sans"/>
              <a:cs typeface="Open Sans"/>
              <a:sym typeface="Open Sans"/>
            </a:endParaRPr>
          </a:p>
        </p:txBody>
      </p:sp>
      <p:cxnSp>
        <p:nvCxnSpPr>
          <p:cNvPr id="155" name="Google Shape;155;p40"/>
          <p:cNvCxnSpPr/>
          <p:nvPr/>
        </p:nvCxnSpPr>
        <p:spPr>
          <a:xfrm rot="10800000">
            <a:off x="517650" y="2670825"/>
            <a:ext cx="5808000" cy="0"/>
          </a:xfrm>
          <a:prstGeom prst="straightConnector1">
            <a:avLst/>
          </a:prstGeom>
          <a:noFill/>
          <a:ln w="19050" cap="flat" cmpd="sng">
            <a:solidFill>
              <a:srgbClr val="FFFFFF"/>
            </a:solidFill>
            <a:prstDash val="solid"/>
            <a:round/>
            <a:headEnd type="none" w="med" len="med"/>
            <a:tailEnd type="none" w="med" len="med"/>
          </a:ln>
        </p:spPr>
      </p:cxnSp>
      <p:pic>
        <p:nvPicPr>
          <p:cNvPr id="156" name="Google Shape;156;p40"/>
          <p:cNvPicPr preferRelativeResize="0"/>
          <p:nvPr/>
        </p:nvPicPr>
        <p:blipFill>
          <a:blip r:embed="rId3">
            <a:alphaModFix/>
          </a:blip>
          <a:stretch>
            <a:fillRect/>
          </a:stretch>
        </p:blipFill>
        <p:spPr>
          <a:xfrm>
            <a:off x="8421700" y="4841325"/>
            <a:ext cx="464875" cy="156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9900"/>
        </a:solidFill>
        <a:effectLst/>
      </p:bgPr>
    </p:bg>
    <p:spTree>
      <p:nvGrpSpPr>
        <p:cNvPr id="1" name="Shape 243"/>
        <p:cNvGrpSpPr/>
        <p:nvPr/>
      </p:nvGrpSpPr>
      <p:grpSpPr>
        <a:xfrm>
          <a:off x="0" y="0"/>
          <a:ext cx="0" cy="0"/>
          <a:chOff x="0" y="0"/>
          <a:chExt cx="0" cy="0"/>
        </a:xfrm>
      </p:grpSpPr>
      <p:sp>
        <p:nvSpPr>
          <p:cNvPr id="244" name="Google Shape;244;p49"/>
          <p:cNvSpPr txBox="1"/>
          <p:nvPr/>
        </p:nvSpPr>
        <p:spPr>
          <a:xfrm>
            <a:off x="3721275" y="1886850"/>
            <a:ext cx="6302100" cy="13698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Paper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Digital wireframes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Low-fidelity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Usability studies</a:t>
            </a:r>
            <a:endParaRPr>
              <a:solidFill>
                <a:srgbClr val="FFFFFF"/>
              </a:solidFill>
              <a:latin typeface="Open Sans"/>
              <a:ea typeface="Open Sans"/>
              <a:cs typeface="Open Sans"/>
              <a:sym typeface="Open Sans"/>
            </a:endParaRPr>
          </a:p>
        </p:txBody>
      </p:sp>
      <p:sp>
        <p:nvSpPr>
          <p:cNvPr id="245" name="Google Shape;245;p49"/>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Starting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246" name="Google Shape;246;p49"/>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50"/>
          <p:cNvSpPr/>
          <p:nvPr/>
        </p:nvSpPr>
        <p:spPr>
          <a:xfrm>
            <a:off x="4211875" y="524350"/>
            <a:ext cx="4682700" cy="4215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0"/>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Paper wireframes </a:t>
            </a:r>
            <a:endParaRPr sz="2400">
              <a:solidFill>
                <a:srgbClr val="5F6368"/>
              </a:solidFill>
              <a:latin typeface="Open Sans"/>
              <a:ea typeface="Open Sans"/>
              <a:cs typeface="Open Sans"/>
              <a:sym typeface="Open Sans"/>
            </a:endParaRPr>
          </a:p>
        </p:txBody>
      </p:sp>
      <p:sp>
        <p:nvSpPr>
          <p:cNvPr id="253" name="Google Shape;253;p50"/>
          <p:cNvSpPr txBox="1"/>
          <p:nvPr/>
        </p:nvSpPr>
        <p:spPr>
          <a:xfrm>
            <a:off x="517675" y="1522550"/>
            <a:ext cx="2421300" cy="3093124"/>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IN" dirty="0">
                <a:solidFill>
                  <a:srgbClr val="5F6368"/>
                </a:solidFill>
                <a:latin typeface="Open Sans"/>
                <a:ea typeface="Open Sans"/>
                <a:cs typeface="Open Sans"/>
                <a:sym typeface="Open Sans"/>
              </a:rPr>
              <a:t>Due Diligence was done in designing the wireframes and the most appealing components out of them are considered into the final wireframe along with some changes which are not visible in the original five.</a:t>
            </a:r>
            <a:endParaRPr dirty="0"/>
          </a:p>
        </p:txBody>
      </p:sp>
      <p:sp>
        <p:nvSpPr>
          <p:cNvPr id="254" name="Google Shape;254;p50"/>
          <p:cNvSpPr txBox="1"/>
          <p:nvPr/>
        </p:nvSpPr>
        <p:spPr>
          <a:xfrm>
            <a:off x="5830075" y="1833000"/>
            <a:ext cx="1695600" cy="1477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paper wireframes including five different versions of the same screen and one image of the new, refined version</a:t>
            </a:r>
            <a:endParaRPr sz="120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F467ACAC-8872-40F1-A729-327CC9B3AFBE}"/>
              </a:ext>
            </a:extLst>
          </p:cNvPr>
          <p:cNvPicPr>
            <a:picLocks noChangeAspect="1"/>
          </p:cNvPicPr>
          <p:nvPr/>
        </p:nvPicPr>
        <p:blipFill>
          <a:blip r:embed="rId3"/>
          <a:stretch>
            <a:fillRect/>
          </a:stretch>
        </p:blipFill>
        <p:spPr>
          <a:xfrm>
            <a:off x="4791636" y="552742"/>
            <a:ext cx="3683078" cy="415821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51"/>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60" name="Google Shape;260;p51"/>
          <p:cNvSpPr txBox="1"/>
          <p:nvPr/>
        </p:nvSpPr>
        <p:spPr>
          <a:xfrm>
            <a:off x="517675" y="1522550"/>
            <a:ext cx="2421300" cy="212362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IN" dirty="0">
                <a:solidFill>
                  <a:srgbClr val="5F6368"/>
                </a:solidFill>
                <a:latin typeface="Open Sans"/>
                <a:ea typeface="Open Sans"/>
                <a:cs typeface="Open Sans"/>
                <a:sym typeface="Open Sans"/>
              </a:rPr>
              <a:t>The digital wireframe follows the pattern of the paper wireframe created but with some minor changes included to enhance user experience</a:t>
            </a:r>
            <a:endParaRPr dirty="0"/>
          </a:p>
        </p:txBody>
      </p:sp>
      <p:sp>
        <p:nvSpPr>
          <p:cNvPr id="261" name="Google Shape;261;p51"/>
          <p:cNvSpPr/>
          <p:nvPr/>
        </p:nvSpPr>
        <p:spPr>
          <a:xfrm>
            <a:off x="5092825" y="984600"/>
            <a:ext cx="2421300" cy="395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1"/>
          <p:cNvSpPr txBox="1"/>
          <p:nvPr/>
        </p:nvSpPr>
        <p:spPr>
          <a:xfrm>
            <a:off x="3506850" y="1208725"/>
            <a:ext cx="1100400" cy="110796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dirty="0">
                <a:solidFill>
                  <a:srgbClr val="5F6368"/>
                </a:solidFill>
                <a:latin typeface="Open Sans"/>
                <a:ea typeface="Open Sans"/>
                <a:cs typeface="Open Sans"/>
                <a:sym typeface="Open Sans"/>
              </a:rPr>
              <a:t>The list of completed tasks will be shifted from Pending Tasks to here</a:t>
            </a:r>
            <a:endParaRPr sz="1000" dirty="0">
              <a:solidFill>
                <a:srgbClr val="5F6368"/>
              </a:solidFill>
              <a:latin typeface="Open Sans"/>
              <a:ea typeface="Open Sans"/>
              <a:cs typeface="Open Sans"/>
              <a:sym typeface="Open Sans"/>
            </a:endParaRPr>
          </a:p>
        </p:txBody>
      </p:sp>
      <p:sp>
        <p:nvSpPr>
          <p:cNvPr id="265" name="Google Shape;265;p51"/>
          <p:cNvSpPr txBox="1"/>
          <p:nvPr/>
        </p:nvSpPr>
        <p:spPr>
          <a:xfrm>
            <a:off x="5363575" y="1833000"/>
            <a:ext cx="18924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Insert first wireframe example that demonstrates design thinking aligned with user research </a:t>
            </a:r>
            <a:endParaRPr sz="1200">
              <a:solidFill>
                <a:srgbClr val="5F6368"/>
              </a:solidFill>
              <a:latin typeface="Open Sans"/>
              <a:ea typeface="Open Sans"/>
              <a:cs typeface="Open Sans"/>
              <a:sym typeface="Open Sans"/>
            </a:endParaRPr>
          </a:p>
        </p:txBody>
      </p:sp>
      <p:sp>
        <p:nvSpPr>
          <p:cNvPr id="266" name="Google Shape;266;p51"/>
          <p:cNvSpPr txBox="1"/>
          <p:nvPr/>
        </p:nvSpPr>
        <p:spPr>
          <a:xfrm>
            <a:off x="8030375" y="2520000"/>
            <a:ext cx="1100400" cy="126185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dirty="0">
                <a:solidFill>
                  <a:srgbClr val="5F6368"/>
                </a:solidFill>
                <a:latin typeface="Open Sans"/>
                <a:ea typeface="Open Sans"/>
                <a:cs typeface="Open Sans"/>
                <a:sym typeface="Open Sans"/>
              </a:rPr>
              <a:t>These are the open activities and this view gives a dedicated focus for the user</a:t>
            </a:r>
            <a:endParaRPr sz="1000" dirty="0">
              <a:solidFill>
                <a:srgbClr val="5F6368"/>
              </a:solidFill>
              <a:latin typeface="Open Sans"/>
              <a:ea typeface="Open Sans"/>
              <a:cs typeface="Open Sans"/>
              <a:sym typeface="Open Sans"/>
            </a:endParaRPr>
          </a:p>
        </p:txBody>
      </p:sp>
      <p:pic>
        <p:nvPicPr>
          <p:cNvPr id="2" name="Picture 1">
            <a:extLst>
              <a:ext uri="{FF2B5EF4-FFF2-40B4-BE49-F238E27FC236}">
                <a16:creationId xmlns:a16="http://schemas.microsoft.com/office/drawing/2014/main" id="{DA857CF5-048A-4929-ABA9-1661AC6C488F}"/>
              </a:ext>
            </a:extLst>
          </p:cNvPr>
          <p:cNvPicPr>
            <a:picLocks noChangeAspect="1"/>
          </p:cNvPicPr>
          <p:nvPr/>
        </p:nvPicPr>
        <p:blipFill>
          <a:blip r:embed="rId3"/>
          <a:stretch>
            <a:fillRect/>
          </a:stretch>
        </p:blipFill>
        <p:spPr>
          <a:xfrm>
            <a:off x="5158568" y="984600"/>
            <a:ext cx="2249838" cy="3958500"/>
          </a:xfrm>
          <a:prstGeom prst="rect">
            <a:avLst/>
          </a:prstGeom>
        </p:spPr>
      </p:pic>
      <p:sp>
        <p:nvSpPr>
          <p:cNvPr id="12" name="Google Shape;263;p51">
            <a:extLst>
              <a:ext uri="{FF2B5EF4-FFF2-40B4-BE49-F238E27FC236}">
                <a16:creationId xmlns:a16="http://schemas.microsoft.com/office/drawing/2014/main" id="{49F52CB1-0A78-4B5A-8340-35593AF2185B}"/>
              </a:ext>
            </a:extLst>
          </p:cNvPr>
          <p:cNvSpPr txBox="1"/>
          <p:nvPr/>
        </p:nvSpPr>
        <p:spPr>
          <a:xfrm>
            <a:off x="3640443" y="3714464"/>
            <a:ext cx="1100400" cy="64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dirty="0">
                <a:solidFill>
                  <a:srgbClr val="5F6368"/>
                </a:solidFill>
                <a:latin typeface="Open Sans"/>
                <a:ea typeface="Open Sans"/>
                <a:cs typeface="Open Sans"/>
                <a:sym typeface="Open Sans"/>
              </a:rPr>
              <a:t>A summary of the count as of now</a:t>
            </a:r>
            <a:endParaRPr sz="1000" dirty="0">
              <a:solidFill>
                <a:srgbClr val="5F6368"/>
              </a:solidFill>
              <a:latin typeface="Open Sans"/>
              <a:ea typeface="Open Sans"/>
              <a:cs typeface="Open Sans"/>
              <a:sym typeface="Open Sans"/>
            </a:endParaRPr>
          </a:p>
        </p:txBody>
      </p:sp>
      <p:cxnSp>
        <p:nvCxnSpPr>
          <p:cNvPr id="11" name="Google Shape;262;p51">
            <a:extLst>
              <a:ext uri="{FF2B5EF4-FFF2-40B4-BE49-F238E27FC236}">
                <a16:creationId xmlns:a16="http://schemas.microsoft.com/office/drawing/2014/main" id="{AB06EDDC-AA8D-4209-93FD-38136785E4EC}"/>
              </a:ext>
            </a:extLst>
          </p:cNvPr>
          <p:cNvCxnSpPr/>
          <p:nvPr/>
        </p:nvCxnSpPr>
        <p:spPr>
          <a:xfrm>
            <a:off x="4699118" y="4065045"/>
            <a:ext cx="918900" cy="0"/>
          </a:xfrm>
          <a:prstGeom prst="straightConnector1">
            <a:avLst/>
          </a:prstGeom>
          <a:noFill/>
          <a:ln w="19050" cap="flat" cmpd="sng">
            <a:solidFill>
              <a:srgbClr val="FBBC04"/>
            </a:solidFill>
            <a:prstDash val="solid"/>
            <a:round/>
            <a:headEnd type="none" w="med" len="med"/>
            <a:tailEnd type="triangle" w="med" len="med"/>
          </a:ln>
        </p:spPr>
      </p:cxnSp>
      <p:cxnSp>
        <p:nvCxnSpPr>
          <p:cNvPr id="262" name="Google Shape;262;p51"/>
          <p:cNvCxnSpPr/>
          <p:nvPr/>
        </p:nvCxnSpPr>
        <p:spPr>
          <a:xfrm>
            <a:off x="4565525" y="1608925"/>
            <a:ext cx="918900" cy="0"/>
          </a:xfrm>
          <a:prstGeom prst="straightConnector1">
            <a:avLst/>
          </a:prstGeom>
          <a:noFill/>
          <a:ln w="19050" cap="flat" cmpd="sng">
            <a:solidFill>
              <a:srgbClr val="FBBC04"/>
            </a:solidFill>
            <a:prstDash val="solid"/>
            <a:round/>
            <a:headEnd type="none" w="med" len="med"/>
            <a:tailEnd type="triangle" w="med" len="med"/>
          </a:ln>
        </p:spPr>
      </p:cxnSp>
      <p:cxnSp>
        <p:nvCxnSpPr>
          <p:cNvPr id="264" name="Google Shape;264;p51"/>
          <p:cNvCxnSpPr/>
          <p:nvPr/>
        </p:nvCxnSpPr>
        <p:spPr>
          <a:xfrm rot="10800000">
            <a:off x="7096000" y="2920200"/>
            <a:ext cx="918000" cy="0"/>
          </a:xfrm>
          <a:prstGeom prst="straightConnector1">
            <a:avLst/>
          </a:prstGeom>
          <a:noFill/>
          <a:ln w="19050" cap="flat" cmpd="sng">
            <a:solidFill>
              <a:srgbClr val="FBBC04"/>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5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72" name="Google Shape;272;p52"/>
          <p:cNvSpPr txBox="1"/>
          <p:nvPr/>
        </p:nvSpPr>
        <p:spPr>
          <a:xfrm>
            <a:off x="517675" y="1522550"/>
            <a:ext cx="2421300" cy="212362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IN" dirty="0">
                <a:solidFill>
                  <a:srgbClr val="5F6368"/>
                </a:solidFill>
                <a:latin typeface="Open Sans"/>
                <a:ea typeface="Open Sans"/>
                <a:cs typeface="Open Sans"/>
                <a:sym typeface="Open Sans"/>
              </a:rPr>
              <a:t>This is a follow-up of the first wireframe. This screen will be activated when the user starts to perform the action in the previous screen</a:t>
            </a:r>
            <a:endParaRPr dirty="0"/>
          </a:p>
        </p:txBody>
      </p:sp>
      <p:sp>
        <p:nvSpPr>
          <p:cNvPr id="273" name="Google Shape;273;p52"/>
          <p:cNvSpPr/>
          <p:nvPr/>
        </p:nvSpPr>
        <p:spPr>
          <a:xfrm>
            <a:off x="5092825" y="984600"/>
            <a:ext cx="2421300" cy="395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2"/>
          <p:cNvSpPr txBox="1"/>
          <p:nvPr/>
        </p:nvSpPr>
        <p:spPr>
          <a:xfrm>
            <a:off x="3625219" y="1740186"/>
            <a:ext cx="1100400" cy="126185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dirty="0">
                <a:solidFill>
                  <a:srgbClr val="5F6368"/>
                </a:solidFill>
                <a:latin typeface="Open Sans"/>
                <a:ea typeface="Open Sans"/>
                <a:cs typeface="Open Sans"/>
                <a:sym typeface="Open Sans"/>
              </a:rPr>
              <a:t>The image is a visual cue for the store assistant that he is counting the correct product</a:t>
            </a:r>
            <a:endParaRPr sz="1000" dirty="0">
              <a:solidFill>
                <a:srgbClr val="5F6368"/>
              </a:solidFill>
              <a:latin typeface="Open Sans"/>
              <a:ea typeface="Open Sans"/>
              <a:cs typeface="Open Sans"/>
              <a:sym typeface="Open Sans"/>
            </a:endParaRPr>
          </a:p>
        </p:txBody>
      </p:sp>
      <p:sp>
        <p:nvSpPr>
          <p:cNvPr id="277" name="Google Shape;277;p52"/>
          <p:cNvSpPr txBox="1"/>
          <p:nvPr/>
        </p:nvSpPr>
        <p:spPr>
          <a:xfrm>
            <a:off x="5363575" y="1833000"/>
            <a:ext cx="18924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Insert second wireframe example that demonstrates design thinking aligned with user research </a:t>
            </a:r>
            <a:endParaRPr sz="1200">
              <a:solidFill>
                <a:srgbClr val="5F6368"/>
              </a:solidFill>
              <a:latin typeface="Open Sans"/>
              <a:ea typeface="Open Sans"/>
              <a:cs typeface="Open Sans"/>
              <a:sym typeface="Open Sans"/>
            </a:endParaRPr>
          </a:p>
        </p:txBody>
      </p:sp>
      <p:sp>
        <p:nvSpPr>
          <p:cNvPr id="278" name="Google Shape;278;p52"/>
          <p:cNvSpPr txBox="1"/>
          <p:nvPr/>
        </p:nvSpPr>
        <p:spPr>
          <a:xfrm>
            <a:off x="8043600" y="2742707"/>
            <a:ext cx="1100400" cy="187740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dirty="0">
                <a:solidFill>
                  <a:srgbClr val="5F6368"/>
                </a:solidFill>
                <a:latin typeface="Open Sans"/>
                <a:ea typeface="Open Sans"/>
                <a:cs typeface="Open Sans"/>
                <a:sym typeface="Open Sans"/>
              </a:rPr>
              <a:t>By including damages and the reason for the damages in the same screen, the store assistant’s work is considerably reduced</a:t>
            </a:r>
            <a:endParaRPr sz="1000" dirty="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B7F9D8BC-4D59-421B-8D2D-12D14CA8F8ED}"/>
              </a:ext>
            </a:extLst>
          </p:cNvPr>
          <p:cNvPicPr>
            <a:picLocks noChangeAspect="1"/>
          </p:cNvPicPr>
          <p:nvPr/>
        </p:nvPicPr>
        <p:blipFill>
          <a:blip r:embed="rId3"/>
          <a:stretch>
            <a:fillRect/>
          </a:stretch>
        </p:blipFill>
        <p:spPr>
          <a:xfrm>
            <a:off x="5188063" y="984600"/>
            <a:ext cx="2230823" cy="3958500"/>
          </a:xfrm>
          <a:prstGeom prst="rect">
            <a:avLst/>
          </a:prstGeom>
        </p:spPr>
      </p:pic>
      <p:cxnSp>
        <p:nvCxnSpPr>
          <p:cNvPr id="274" name="Google Shape;274;p52"/>
          <p:cNvCxnSpPr/>
          <p:nvPr/>
        </p:nvCxnSpPr>
        <p:spPr>
          <a:xfrm>
            <a:off x="4607250" y="2140553"/>
            <a:ext cx="918900" cy="0"/>
          </a:xfrm>
          <a:prstGeom prst="straightConnector1">
            <a:avLst/>
          </a:prstGeom>
          <a:noFill/>
          <a:ln w="19050" cap="flat" cmpd="sng">
            <a:solidFill>
              <a:srgbClr val="FBBC04"/>
            </a:solidFill>
            <a:prstDash val="solid"/>
            <a:round/>
            <a:headEnd type="none" w="med" len="med"/>
            <a:tailEnd type="triangle" w="med" len="med"/>
          </a:ln>
        </p:spPr>
      </p:cxnSp>
      <p:cxnSp>
        <p:nvCxnSpPr>
          <p:cNvPr id="276" name="Google Shape;276;p52"/>
          <p:cNvCxnSpPr/>
          <p:nvPr/>
        </p:nvCxnSpPr>
        <p:spPr>
          <a:xfrm rot="10800000">
            <a:off x="7158125" y="3681411"/>
            <a:ext cx="918000" cy="0"/>
          </a:xfrm>
          <a:prstGeom prst="straightConnector1">
            <a:avLst/>
          </a:prstGeom>
          <a:noFill/>
          <a:ln w="19050" cap="flat" cmpd="sng">
            <a:solidFill>
              <a:srgbClr val="FBBC04"/>
            </a:solidFill>
            <a:prstDash val="solid"/>
            <a:round/>
            <a:headEnd type="none" w="med" len="med"/>
            <a:tailEnd type="triangl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53"/>
          <p:cNvSpPr/>
          <p:nvPr/>
        </p:nvSpPr>
        <p:spPr>
          <a:xfrm>
            <a:off x="4211875" y="524350"/>
            <a:ext cx="4682700" cy="4215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3"/>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a:solidFill>
                  <a:srgbClr val="5F6368"/>
                </a:solidFill>
                <a:latin typeface="Open Sans"/>
                <a:ea typeface="Open Sans"/>
                <a:cs typeface="Open Sans"/>
                <a:sym typeface="Open Sans"/>
              </a:rPr>
              <a:t>Low-fidelity prototype</a:t>
            </a:r>
            <a:endParaRPr sz="2400">
              <a:solidFill>
                <a:srgbClr val="5F6368"/>
              </a:solidFill>
              <a:latin typeface="Open Sans"/>
              <a:ea typeface="Open Sans"/>
              <a:cs typeface="Open Sans"/>
              <a:sym typeface="Open Sans"/>
            </a:endParaRPr>
          </a:p>
        </p:txBody>
      </p:sp>
      <p:sp>
        <p:nvSpPr>
          <p:cNvPr id="285" name="Google Shape;285;p53"/>
          <p:cNvSpPr txBox="1"/>
          <p:nvPr/>
        </p:nvSpPr>
        <p:spPr>
          <a:xfrm>
            <a:off x="6011725" y="2110050"/>
            <a:ext cx="13323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Screenshot of prototype with connections or prototype GIF</a:t>
            </a:r>
            <a:endParaRPr sz="1200">
              <a:solidFill>
                <a:srgbClr val="5F6368"/>
              </a:solidFill>
              <a:latin typeface="Open Sans"/>
              <a:ea typeface="Open Sans"/>
              <a:cs typeface="Open Sans"/>
              <a:sym typeface="Open Sans"/>
            </a:endParaRPr>
          </a:p>
        </p:txBody>
      </p:sp>
      <p:sp>
        <p:nvSpPr>
          <p:cNvPr id="286" name="Google Shape;286;p53"/>
          <p:cNvSpPr txBox="1"/>
          <p:nvPr/>
        </p:nvSpPr>
        <p:spPr>
          <a:xfrm>
            <a:off x="532875" y="1793800"/>
            <a:ext cx="2915400" cy="212362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IN" dirty="0">
                <a:solidFill>
                  <a:srgbClr val="5F6368"/>
                </a:solidFill>
                <a:latin typeface="Open Sans"/>
                <a:ea typeface="Open Sans"/>
                <a:cs typeface="Open Sans"/>
                <a:sym typeface="Open Sans"/>
              </a:rPr>
              <a:t>The prototype, modelled on the finalized wireframe covers all possible interactions in the app and gives the user a wholesome experience</a:t>
            </a: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latin typeface="Open Sans"/>
              <a:ea typeface="Open Sans"/>
              <a:cs typeface="Open Sans"/>
              <a:sym typeface="Open Sans"/>
            </a:endParaRPr>
          </a:p>
        </p:txBody>
      </p:sp>
      <p:pic>
        <p:nvPicPr>
          <p:cNvPr id="2" name="Picture 1">
            <a:extLst>
              <a:ext uri="{FF2B5EF4-FFF2-40B4-BE49-F238E27FC236}">
                <a16:creationId xmlns:a16="http://schemas.microsoft.com/office/drawing/2014/main" id="{E2DA4421-89BE-42AE-94EE-F069EFDA4046}"/>
              </a:ext>
            </a:extLst>
          </p:cNvPr>
          <p:cNvPicPr>
            <a:picLocks noChangeAspect="1"/>
          </p:cNvPicPr>
          <p:nvPr/>
        </p:nvPicPr>
        <p:blipFill>
          <a:blip r:embed="rId3"/>
          <a:stretch>
            <a:fillRect/>
          </a:stretch>
        </p:blipFill>
        <p:spPr>
          <a:xfrm>
            <a:off x="4219286" y="824220"/>
            <a:ext cx="4675289" cy="361525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4"/>
          <p:cNvSpPr txBox="1"/>
          <p:nvPr/>
        </p:nvSpPr>
        <p:spPr>
          <a:xfrm>
            <a:off x="517675" y="4481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findings</a:t>
            </a:r>
            <a:endParaRPr sz="2400">
              <a:solidFill>
                <a:srgbClr val="5F6368"/>
              </a:solidFill>
              <a:latin typeface="Open Sans"/>
              <a:ea typeface="Open Sans"/>
              <a:cs typeface="Open Sans"/>
              <a:sym typeface="Open Sans"/>
            </a:endParaRPr>
          </a:p>
        </p:txBody>
      </p:sp>
      <p:sp>
        <p:nvSpPr>
          <p:cNvPr id="292" name="Google Shape;292;p54"/>
          <p:cNvSpPr txBox="1"/>
          <p:nvPr/>
        </p:nvSpPr>
        <p:spPr>
          <a:xfrm>
            <a:off x="532875" y="1050575"/>
            <a:ext cx="7873500" cy="6480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a:solidFill>
                  <a:srgbClr val="5F6368"/>
                </a:solidFill>
                <a:latin typeface="Open Sans"/>
                <a:ea typeface="Open Sans"/>
                <a:cs typeface="Open Sans"/>
                <a:sym typeface="Open Sans"/>
              </a:rPr>
              <a:t>Write a short introduction to the usability studies you conducted and your findings.</a:t>
            </a:r>
            <a:endParaRPr>
              <a:solidFill>
                <a:srgbClr val="5F6368"/>
              </a:solidFill>
              <a:latin typeface="Open Sans"/>
              <a:ea typeface="Open Sans"/>
              <a:cs typeface="Open Sans"/>
              <a:sym typeface="Open Sans"/>
            </a:endParaRPr>
          </a:p>
          <a:p>
            <a:pPr marL="0" lvl="0" indent="0" algn="l" rtl="0">
              <a:lnSpc>
                <a:spcPct val="115000"/>
              </a:lnSpc>
              <a:spcBef>
                <a:spcPts val="0"/>
              </a:spcBef>
              <a:spcAft>
                <a:spcPts val="0"/>
              </a:spcAft>
              <a:buNone/>
            </a:pPr>
            <a:endParaRPr>
              <a:solidFill>
                <a:srgbClr val="5F6368"/>
              </a:solidFill>
              <a:latin typeface="Open Sans"/>
              <a:ea typeface="Open Sans"/>
              <a:cs typeface="Open Sans"/>
              <a:sym typeface="Open Sans"/>
            </a:endParaRPr>
          </a:p>
        </p:txBody>
      </p:sp>
      <p:sp>
        <p:nvSpPr>
          <p:cNvPr id="293" name="Google Shape;293;p54"/>
          <p:cNvSpPr txBox="1"/>
          <p:nvPr/>
        </p:nvSpPr>
        <p:spPr>
          <a:xfrm>
            <a:off x="456675" y="2022575"/>
            <a:ext cx="33360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rgbClr val="F29900"/>
                </a:solidFill>
                <a:latin typeface="Open Sans"/>
                <a:ea typeface="Open Sans"/>
                <a:cs typeface="Open Sans"/>
                <a:sym typeface="Open Sans"/>
              </a:rPr>
              <a:t>Round 1 findings</a:t>
            </a:r>
            <a:endParaRPr b="1">
              <a:solidFill>
                <a:srgbClr val="F29900"/>
              </a:solidFill>
            </a:endParaRPr>
          </a:p>
        </p:txBody>
      </p:sp>
      <p:sp>
        <p:nvSpPr>
          <p:cNvPr id="294" name="Google Shape;294;p54"/>
          <p:cNvSpPr/>
          <p:nvPr/>
        </p:nvSpPr>
        <p:spPr>
          <a:xfrm>
            <a:off x="4477900" y="2422775"/>
            <a:ext cx="3775800" cy="20637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4"/>
          <p:cNvSpPr txBox="1"/>
          <p:nvPr/>
        </p:nvSpPr>
        <p:spPr>
          <a:xfrm>
            <a:off x="4984525" y="2568500"/>
            <a:ext cx="3336000" cy="43239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IN" dirty="0">
                <a:solidFill>
                  <a:srgbClr val="5F6368"/>
                </a:solidFill>
                <a:latin typeface="Open Sans"/>
                <a:ea typeface="Open Sans"/>
                <a:cs typeface="Open Sans"/>
                <a:sym typeface="Open Sans"/>
              </a:rPr>
              <a:t>Pause Counting is Distracting</a:t>
            </a:r>
            <a:endParaRPr dirty="0"/>
          </a:p>
        </p:txBody>
      </p:sp>
      <p:sp>
        <p:nvSpPr>
          <p:cNvPr id="296" name="Google Shape;296;p54"/>
          <p:cNvSpPr/>
          <p:nvPr/>
        </p:nvSpPr>
        <p:spPr>
          <a:xfrm>
            <a:off x="4671550" y="2631198"/>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297" name="Google Shape;297;p54"/>
          <p:cNvSpPr txBox="1"/>
          <p:nvPr/>
        </p:nvSpPr>
        <p:spPr>
          <a:xfrm>
            <a:off x="4984525" y="3198325"/>
            <a:ext cx="3336000" cy="43239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IN" dirty="0">
                <a:solidFill>
                  <a:srgbClr val="5F6368"/>
                </a:solidFill>
                <a:latin typeface="Open Sans"/>
                <a:ea typeface="Open Sans"/>
                <a:cs typeface="Open Sans"/>
                <a:sym typeface="Open Sans"/>
              </a:rPr>
              <a:t>“Damaged – No” is not needed</a:t>
            </a:r>
            <a:endParaRPr dirty="0"/>
          </a:p>
        </p:txBody>
      </p:sp>
      <p:sp>
        <p:nvSpPr>
          <p:cNvPr id="298" name="Google Shape;298;p54"/>
          <p:cNvSpPr/>
          <p:nvPr/>
        </p:nvSpPr>
        <p:spPr>
          <a:xfrm>
            <a:off x="4671550" y="3261023"/>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299" name="Google Shape;299;p54"/>
          <p:cNvSpPr txBox="1"/>
          <p:nvPr/>
        </p:nvSpPr>
        <p:spPr>
          <a:xfrm>
            <a:off x="4416900" y="2022575"/>
            <a:ext cx="33360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rgbClr val="F29900"/>
                </a:solidFill>
                <a:latin typeface="Open Sans"/>
                <a:ea typeface="Open Sans"/>
                <a:cs typeface="Open Sans"/>
                <a:sym typeface="Open Sans"/>
              </a:rPr>
              <a:t>Round 2 findings</a:t>
            </a:r>
            <a:endParaRPr b="1">
              <a:solidFill>
                <a:srgbClr val="F29900"/>
              </a:solidFill>
            </a:endParaRPr>
          </a:p>
        </p:txBody>
      </p:sp>
      <p:sp>
        <p:nvSpPr>
          <p:cNvPr id="302" name="Google Shape;302;p54"/>
          <p:cNvSpPr/>
          <p:nvPr/>
        </p:nvSpPr>
        <p:spPr>
          <a:xfrm>
            <a:off x="456675" y="2422775"/>
            <a:ext cx="3775800" cy="20637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4"/>
          <p:cNvSpPr txBox="1"/>
          <p:nvPr/>
        </p:nvSpPr>
        <p:spPr>
          <a:xfrm>
            <a:off x="963300" y="2568500"/>
            <a:ext cx="3336000" cy="68015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IN" dirty="0">
                <a:solidFill>
                  <a:srgbClr val="5F6368"/>
                </a:solidFill>
                <a:latin typeface="Open Sans"/>
                <a:ea typeface="Open Sans"/>
                <a:cs typeface="Open Sans"/>
                <a:sym typeface="Open Sans"/>
              </a:rPr>
              <a:t>Dropdown for Product Selection Needed</a:t>
            </a:r>
            <a:endParaRPr dirty="0"/>
          </a:p>
        </p:txBody>
      </p:sp>
      <p:sp>
        <p:nvSpPr>
          <p:cNvPr id="304" name="Google Shape;304;p54"/>
          <p:cNvSpPr/>
          <p:nvPr/>
        </p:nvSpPr>
        <p:spPr>
          <a:xfrm>
            <a:off x="650325" y="2631198"/>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305" name="Google Shape;305;p54"/>
          <p:cNvSpPr txBox="1"/>
          <p:nvPr/>
        </p:nvSpPr>
        <p:spPr>
          <a:xfrm>
            <a:off x="963300" y="3198325"/>
            <a:ext cx="3336000" cy="43239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IN" dirty="0">
                <a:solidFill>
                  <a:srgbClr val="5F6368"/>
                </a:solidFill>
                <a:latin typeface="Open Sans"/>
                <a:ea typeface="Open Sans"/>
                <a:cs typeface="Open Sans"/>
                <a:sym typeface="Open Sans"/>
              </a:rPr>
              <a:t>Option to Print Report</a:t>
            </a:r>
            <a:endParaRPr dirty="0"/>
          </a:p>
        </p:txBody>
      </p:sp>
      <p:sp>
        <p:nvSpPr>
          <p:cNvPr id="306" name="Google Shape;306;p54"/>
          <p:cNvSpPr/>
          <p:nvPr/>
        </p:nvSpPr>
        <p:spPr>
          <a:xfrm>
            <a:off x="650325" y="3261023"/>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307" name="Google Shape;307;p54"/>
          <p:cNvSpPr txBox="1"/>
          <p:nvPr/>
        </p:nvSpPr>
        <p:spPr>
          <a:xfrm>
            <a:off x="916138" y="3828150"/>
            <a:ext cx="3336000" cy="43239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IN" dirty="0">
                <a:solidFill>
                  <a:srgbClr val="5F6368"/>
                </a:solidFill>
                <a:latin typeface="Open Sans"/>
                <a:ea typeface="Open Sans"/>
                <a:cs typeface="Open Sans"/>
                <a:sym typeface="Open Sans"/>
              </a:rPr>
              <a:t>Introduce Pause Counting</a:t>
            </a:r>
            <a:endParaRPr dirty="0"/>
          </a:p>
        </p:txBody>
      </p:sp>
      <p:sp>
        <p:nvSpPr>
          <p:cNvPr id="308" name="Google Shape;308;p54"/>
          <p:cNvSpPr/>
          <p:nvPr/>
        </p:nvSpPr>
        <p:spPr>
          <a:xfrm>
            <a:off x="650313" y="3890848"/>
            <a:ext cx="274800" cy="274800"/>
          </a:xfrm>
          <a:prstGeom prst="ellipse">
            <a:avLst/>
          </a:prstGeom>
          <a:solidFill>
            <a:srgbClr val="F299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3</a:t>
            </a:r>
            <a:endParaRPr>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34A853"/>
        </a:solidFill>
        <a:effectLst/>
      </p:bgPr>
    </p:bg>
    <p:spTree>
      <p:nvGrpSpPr>
        <p:cNvPr id="1" name="Shape 312"/>
        <p:cNvGrpSpPr/>
        <p:nvPr/>
      </p:nvGrpSpPr>
      <p:grpSpPr>
        <a:xfrm>
          <a:off x="0" y="0"/>
          <a:ext cx="0" cy="0"/>
          <a:chOff x="0" y="0"/>
          <a:chExt cx="0" cy="0"/>
        </a:xfrm>
      </p:grpSpPr>
      <p:sp>
        <p:nvSpPr>
          <p:cNvPr id="313" name="Google Shape;313;p55"/>
          <p:cNvSpPr txBox="1"/>
          <p:nvPr/>
        </p:nvSpPr>
        <p:spPr>
          <a:xfrm>
            <a:off x="3721275" y="2048400"/>
            <a:ext cx="3990000" cy="10467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Mockups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High-fidelity prototype</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Accessibility</a:t>
            </a:r>
            <a:endParaRPr>
              <a:solidFill>
                <a:srgbClr val="FFFFFF"/>
              </a:solidFill>
              <a:latin typeface="Open Sans"/>
              <a:ea typeface="Open Sans"/>
              <a:cs typeface="Open Sans"/>
              <a:sym typeface="Open Sans"/>
            </a:endParaRPr>
          </a:p>
        </p:txBody>
      </p:sp>
      <p:sp>
        <p:nvSpPr>
          <p:cNvPr id="314" name="Google Shape;314;p55"/>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Refining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315" name="Google Shape;315;p55"/>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56"/>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21" name="Google Shape;321;p56"/>
          <p:cNvSpPr txBox="1"/>
          <p:nvPr/>
        </p:nvSpPr>
        <p:spPr>
          <a:xfrm>
            <a:off x="517675" y="1522550"/>
            <a:ext cx="2421300" cy="276995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IN" dirty="0">
                <a:solidFill>
                  <a:srgbClr val="5F6368"/>
                </a:solidFill>
                <a:latin typeface="Open Sans"/>
                <a:ea typeface="Open Sans"/>
                <a:cs typeface="Open Sans"/>
                <a:sym typeface="Open Sans"/>
              </a:rPr>
              <a:t>Early Designs didn’t consider the concept of Pause Count. In the later iterations, Enable Pause Count is introduced as an option for a distraction free counting experience</a:t>
            </a: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p>
        </p:txBody>
      </p:sp>
      <p:sp>
        <p:nvSpPr>
          <p:cNvPr id="322" name="Google Shape;322;p56"/>
          <p:cNvSpPr/>
          <p:nvPr/>
        </p:nvSpPr>
        <p:spPr>
          <a:xfrm>
            <a:off x="3718563" y="12500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6"/>
          <p:cNvSpPr txBox="1"/>
          <p:nvPr/>
        </p:nvSpPr>
        <p:spPr>
          <a:xfrm>
            <a:off x="4008525" y="2393750"/>
            <a:ext cx="12390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selected screen before usability study</a:t>
            </a:r>
            <a:endParaRPr sz="1200">
              <a:solidFill>
                <a:srgbClr val="5F6368"/>
              </a:solidFill>
              <a:latin typeface="Open Sans"/>
              <a:ea typeface="Open Sans"/>
              <a:cs typeface="Open Sans"/>
              <a:sym typeface="Open Sans"/>
            </a:endParaRPr>
          </a:p>
        </p:txBody>
      </p:sp>
      <p:sp>
        <p:nvSpPr>
          <p:cNvPr id="324" name="Google Shape;324;p56"/>
          <p:cNvSpPr/>
          <p:nvPr/>
        </p:nvSpPr>
        <p:spPr>
          <a:xfrm>
            <a:off x="6774138" y="12683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5" name="Google Shape;325;p56"/>
          <p:cNvCxnSpPr/>
          <p:nvPr/>
        </p:nvCxnSpPr>
        <p:spPr>
          <a:xfrm>
            <a:off x="5749763" y="2855450"/>
            <a:ext cx="812100" cy="0"/>
          </a:xfrm>
          <a:prstGeom prst="straightConnector1">
            <a:avLst/>
          </a:prstGeom>
          <a:noFill/>
          <a:ln w="28575" cap="flat" cmpd="sng">
            <a:solidFill>
              <a:srgbClr val="34A853"/>
            </a:solidFill>
            <a:prstDash val="solid"/>
            <a:round/>
            <a:headEnd type="none" w="med" len="med"/>
            <a:tailEnd type="triangle" w="med" len="med"/>
          </a:ln>
        </p:spPr>
      </p:cxnSp>
      <p:sp>
        <p:nvSpPr>
          <p:cNvPr id="326" name="Google Shape;326;p56"/>
          <p:cNvSpPr txBox="1"/>
          <p:nvPr/>
        </p:nvSpPr>
        <p:spPr>
          <a:xfrm>
            <a:off x="3451125"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Before usability study</a:t>
            </a:r>
            <a:endParaRPr sz="1200">
              <a:solidFill>
                <a:srgbClr val="34A853"/>
              </a:solidFill>
              <a:latin typeface="Open Sans"/>
              <a:ea typeface="Open Sans"/>
              <a:cs typeface="Open Sans"/>
              <a:sym typeface="Open Sans"/>
            </a:endParaRPr>
          </a:p>
          <a:p>
            <a:pPr marL="0" lvl="0" indent="0" algn="l" rtl="0">
              <a:spcBef>
                <a:spcPts val="0"/>
              </a:spcBef>
              <a:spcAft>
                <a:spcPts val="0"/>
              </a:spcAft>
              <a:buNone/>
            </a:pPr>
            <a:endParaRPr>
              <a:solidFill>
                <a:srgbClr val="1967D2"/>
              </a:solidFill>
            </a:endParaRPr>
          </a:p>
        </p:txBody>
      </p:sp>
      <p:sp>
        <p:nvSpPr>
          <p:cNvPr id="327" name="Google Shape;327;p56"/>
          <p:cNvSpPr txBox="1"/>
          <p:nvPr/>
        </p:nvSpPr>
        <p:spPr>
          <a:xfrm>
            <a:off x="6506700"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After usability study</a:t>
            </a:r>
            <a:endParaRPr sz="1200">
              <a:solidFill>
                <a:srgbClr val="34A853"/>
              </a:solidFill>
              <a:latin typeface="Open Sans"/>
              <a:ea typeface="Open Sans"/>
              <a:cs typeface="Open Sans"/>
              <a:sym typeface="Open Sans"/>
            </a:endParaRPr>
          </a:p>
          <a:p>
            <a:pPr marL="0" lvl="0" indent="0" algn="l" rtl="0">
              <a:spcBef>
                <a:spcPts val="0"/>
              </a:spcBef>
              <a:spcAft>
                <a:spcPts val="0"/>
              </a:spcAft>
              <a:buNone/>
            </a:pPr>
            <a:endParaRPr>
              <a:solidFill>
                <a:srgbClr val="1967D2"/>
              </a:solidFill>
            </a:endParaRPr>
          </a:p>
        </p:txBody>
      </p:sp>
      <p:sp>
        <p:nvSpPr>
          <p:cNvPr id="328" name="Google Shape;328;p56"/>
          <p:cNvSpPr txBox="1"/>
          <p:nvPr/>
        </p:nvSpPr>
        <p:spPr>
          <a:xfrm>
            <a:off x="7064125" y="2393750"/>
            <a:ext cx="12390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selected screen after usability study</a:t>
            </a:r>
            <a:endParaRPr sz="1200">
              <a:solidFill>
                <a:srgbClr val="5F6368"/>
              </a:solidFill>
              <a:latin typeface="Open Sans"/>
              <a:ea typeface="Open Sans"/>
              <a:cs typeface="Open Sans"/>
              <a:sym typeface="Open Sans"/>
            </a:endParaRPr>
          </a:p>
        </p:txBody>
      </p:sp>
      <p:pic>
        <p:nvPicPr>
          <p:cNvPr id="6" name="Picture 5">
            <a:extLst>
              <a:ext uri="{FF2B5EF4-FFF2-40B4-BE49-F238E27FC236}">
                <a16:creationId xmlns:a16="http://schemas.microsoft.com/office/drawing/2014/main" id="{32047665-CEB0-4F24-8931-15CA008DFDA5}"/>
              </a:ext>
            </a:extLst>
          </p:cNvPr>
          <p:cNvPicPr>
            <a:picLocks noChangeAspect="1"/>
          </p:cNvPicPr>
          <p:nvPr/>
        </p:nvPicPr>
        <p:blipFill>
          <a:blip r:embed="rId3"/>
          <a:stretch>
            <a:fillRect/>
          </a:stretch>
        </p:blipFill>
        <p:spPr>
          <a:xfrm>
            <a:off x="3715427" y="1241681"/>
            <a:ext cx="1822036" cy="3239174"/>
          </a:xfrm>
          <a:prstGeom prst="rect">
            <a:avLst/>
          </a:prstGeom>
        </p:spPr>
      </p:pic>
      <p:pic>
        <p:nvPicPr>
          <p:cNvPr id="8" name="Picture 7">
            <a:extLst>
              <a:ext uri="{FF2B5EF4-FFF2-40B4-BE49-F238E27FC236}">
                <a16:creationId xmlns:a16="http://schemas.microsoft.com/office/drawing/2014/main" id="{B9004595-9AC2-449F-88C9-CA5E32980EA0}"/>
              </a:ext>
            </a:extLst>
          </p:cNvPr>
          <p:cNvPicPr>
            <a:picLocks noChangeAspect="1"/>
          </p:cNvPicPr>
          <p:nvPr/>
        </p:nvPicPr>
        <p:blipFill>
          <a:blip r:embed="rId4"/>
          <a:stretch>
            <a:fillRect/>
          </a:stretch>
        </p:blipFill>
        <p:spPr>
          <a:xfrm>
            <a:off x="6771002" y="1268300"/>
            <a:ext cx="1822036" cy="3239174"/>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56"/>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21" name="Google Shape;321;p56"/>
          <p:cNvSpPr txBox="1"/>
          <p:nvPr/>
        </p:nvSpPr>
        <p:spPr>
          <a:xfrm>
            <a:off x="517675" y="1078450"/>
            <a:ext cx="2421300" cy="3416290"/>
          </a:xfrm>
          <a:prstGeom prst="rect">
            <a:avLst/>
          </a:prstGeom>
          <a:noFill/>
          <a:ln>
            <a:noFill/>
          </a:ln>
        </p:spPr>
        <p:txBody>
          <a:bodyPr spcFirstLastPara="1" wrap="square" lIns="0" tIns="91425" rIns="91425" bIns="91425" anchor="t" anchorCtr="0">
            <a:spAutoFit/>
          </a:bodyPr>
          <a:lstStyle/>
          <a:p>
            <a:pPr lvl="0">
              <a:lnSpc>
                <a:spcPct val="150000"/>
              </a:lnSpc>
            </a:pPr>
            <a:r>
              <a:rPr lang="en-US" dirty="0">
                <a:solidFill>
                  <a:srgbClr val="5F6368"/>
                </a:solidFill>
                <a:latin typeface="Open Sans"/>
                <a:ea typeface="Open Sans"/>
                <a:cs typeface="Open Sans"/>
                <a:sym typeface="Open Sans"/>
              </a:rPr>
              <a:t>Early Designs didn’t consider the concept of Pause Count. During the first iteration, a Pause Count is enabled. During the second iteration, it’s shifted to the main screen and made optional. Also, default check for damaged item is removed</a:t>
            </a:r>
          </a:p>
        </p:txBody>
      </p:sp>
      <p:sp>
        <p:nvSpPr>
          <p:cNvPr id="322" name="Google Shape;322;p56"/>
          <p:cNvSpPr/>
          <p:nvPr/>
        </p:nvSpPr>
        <p:spPr>
          <a:xfrm>
            <a:off x="3718563" y="12500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6"/>
          <p:cNvSpPr txBox="1"/>
          <p:nvPr/>
        </p:nvSpPr>
        <p:spPr>
          <a:xfrm>
            <a:off x="4008525" y="2393750"/>
            <a:ext cx="12390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selected screen before usability study</a:t>
            </a:r>
            <a:endParaRPr sz="1200">
              <a:solidFill>
                <a:srgbClr val="5F6368"/>
              </a:solidFill>
              <a:latin typeface="Open Sans"/>
              <a:ea typeface="Open Sans"/>
              <a:cs typeface="Open Sans"/>
              <a:sym typeface="Open Sans"/>
            </a:endParaRPr>
          </a:p>
        </p:txBody>
      </p:sp>
      <p:sp>
        <p:nvSpPr>
          <p:cNvPr id="324" name="Google Shape;324;p56"/>
          <p:cNvSpPr/>
          <p:nvPr/>
        </p:nvSpPr>
        <p:spPr>
          <a:xfrm>
            <a:off x="6774138" y="12683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5" name="Google Shape;325;p56"/>
          <p:cNvCxnSpPr/>
          <p:nvPr/>
        </p:nvCxnSpPr>
        <p:spPr>
          <a:xfrm>
            <a:off x="5749763" y="2855450"/>
            <a:ext cx="812100" cy="0"/>
          </a:xfrm>
          <a:prstGeom prst="straightConnector1">
            <a:avLst/>
          </a:prstGeom>
          <a:noFill/>
          <a:ln w="28575" cap="flat" cmpd="sng">
            <a:solidFill>
              <a:srgbClr val="34A853"/>
            </a:solidFill>
            <a:prstDash val="solid"/>
            <a:round/>
            <a:headEnd type="none" w="med" len="med"/>
            <a:tailEnd type="triangle" w="med" len="med"/>
          </a:ln>
        </p:spPr>
      </p:cxnSp>
      <p:sp>
        <p:nvSpPr>
          <p:cNvPr id="326" name="Google Shape;326;p56"/>
          <p:cNvSpPr txBox="1"/>
          <p:nvPr/>
        </p:nvSpPr>
        <p:spPr>
          <a:xfrm>
            <a:off x="3451125"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Before usability study</a:t>
            </a:r>
            <a:endParaRPr sz="1200">
              <a:solidFill>
                <a:srgbClr val="34A853"/>
              </a:solidFill>
              <a:latin typeface="Open Sans"/>
              <a:ea typeface="Open Sans"/>
              <a:cs typeface="Open Sans"/>
              <a:sym typeface="Open Sans"/>
            </a:endParaRPr>
          </a:p>
          <a:p>
            <a:pPr marL="0" lvl="0" indent="0" algn="l" rtl="0">
              <a:spcBef>
                <a:spcPts val="0"/>
              </a:spcBef>
              <a:spcAft>
                <a:spcPts val="0"/>
              </a:spcAft>
              <a:buNone/>
            </a:pPr>
            <a:endParaRPr>
              <a:solidFill>
                <a:srgbClr val="1967D2"/>
              </a:solidFill>
            </a:endParaRPr>
          </a:p>
        </p:txBody>
      </p:sp>
      <p:sp>
        <p:nvSpPr>
          <p:cNvPr id="327" name="Google Shape;327;p56"/>
          <p:cNvSpPr txBox="1"/>
          <p:nvPr/>
        </p:nvSpPr>
        <p:spPr>
          <a:xfrm>
            <a:off x="6506700"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After usability study</a:t>
            </a:r>
            <a:endParaRPr sz="1200">
              <a:solidFill>
                <a:srgbClr val="34A853"/>
              </a:solidFill>
              <a:latin typeface="Open Sans"/>
              <a:ea typeface="Open Sans"/>
              <a:cs typeface="Open Sans"/>
              <a:sym typeface="Open Sans"/>
            </a:endParaRPr>
          </a:p>
          <a:p>
            <a:pPr marL="0" lvl="0" indent="0" algn="l" rtl="0">
              <a:spcBef>
                <a:spcPts val="0"/>
              </a:spcBef>
              <a:spcAft>
                <a:spcPts val="0"/>
              </a:spcAft>
              <a:buNone/>
            </a:pPr>
            <a:endParaRPr>
              <a:solidFill>
                <a:srgbClr val="1967D2"/>
              </a:solidFill>
            </a:endParaRPr>
          </a:p>
        </p:txBody>
      </p:sp>
      <p:sp>
        <p:nvSpPr>
          <p:cNvPr id="328" name="Google Shape;328;p56"/>
          <p:cNvSpPr txBox="1"/>
          <p:nvPr/>
        </p:nvSpPr>
        <p:spPr>
          <a:xfrm>
            <a:off x="7064125" y="2393750"/>
            <a:ext cx="12390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selected screen after usability study</a:t>
            </a:r>
            <a:endParaRPr sz="1200">
              <a:solidFill>
                <a:srgbClr val="5F6368"/>
              </a:solidFill>
              <a:latin typeface="Open Sans"/>
              <a:ea typeface="Open Sans"/>
              <a:cs typeface="Open Sans"/>
              <a:sym typeface="Open Sans"/>
            </a:endParaRPr>
          </a:p>
        </p:txBody>
      </p:sp>
      <p:pic>
        <p:nvPicPr>
          <p:cNvPr id="11" name="Picture 10">
            <a:extLst>
              <a:ext uri="{FF2B5EF4-FFF2-40B4-BE49-F238E27FC236}">
                <a16:creationId xmlns:a16="http://schemas.microsoft.com/office/drawing/2014/main" id="{BAACF8F2-8512-4630-9F5F-602D9B087BD0}"/>
              </a:ext>
            </a:extLst>
          </p:cNvPr>
          <p:cNvPicPr>
            <a:picLocks noChangeAspect="1"/>
          </p:cNvPicPr>
          <p:nvPr/>
        </p:nvPicPr>
        <p:blipFill>
          <a:blip r:embed="rId3"/>
          <a:stretch>
            <a:fillRect/>
          </a:stretch>
        </p:blipFill>
        <p:spPr>
          <a:xfrm>
            <a:off x="3739827" y="1250000"/>
            <a:ext cx="1788885" cy="3174300"/>
          </a:xfrm>
          <a:prstGeom prst="rect">
            <a:avLst/>
          </a:prstGeom>
        </p:spPr>
      </p:pic>
      <p:pic>
        <p:nvPicPr>
          <p:cNvPr id="4" name="Picture 3">
            <a:extLst>
              <a:ext uri="{FF2B5EF4-FFF2-40B4-BE49-F238E27FC236}">
                <a16:creationId xmlns:a16="http://schemas.microsoft.com/office/drawing/2014/main" id="{6B003E62-B43A-4E92-B907-4AF433D96890}"/>
              </a:ext>
            </a:extLst>
          </p:cNvPr>
          <p:cNvPicPr>
            <a:picLocks noChangeAspect="1"/>
          </p:cNvPicPr>
          <p:nvPr/>
        </p:nvPicPr>
        <p:blipFill>
          <a:blip r:embed="rId4"/>
          <a:stretch>
            <a:fillRect/>
          </a:stretch>
        </p:blipFill>
        <p:spPr>
          <a:xfrm>
            <a:off x="6798681" y="1268301"/>
            <a:ext cx="1775250" cy="3156000"/>
          </a:xfrm>
          <a:prstGeom prst="rect">
            <a:avLst/>
          </a:prstGeom>
        </p:spPr>
      </p:pic>
    </p:spTree>
    <p:extLst>
      <p:ext uri="{BB962C8B-B14F-4D97-AF65-F5344CB8AC3E}">
        <p14:creationId xmlns:p14="http://schemas.microsoft.com/office/powerpoint/2010/main" val="18295300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57"/>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34" name="Google Shape;334;p57"/>
          <p:cNvSpPr txBox="1"/>
          <p:nvPr/>
        </p:nvSpPr>
        <p:spPr>
          <a:xfrm>
            <a:off x="517675" y="1522550"/>
            <a:ext cx="2421300" cy="341629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IN" dirty="0">
                <a:solidFill>
                  <a:srgbClr val="5F6368"/>
                </a:solidFill>
                <a:latin typeface="Open Sans"/>
                <a:ea typeface="Open Sans"/>
                <a:cs typeface="Open Sans"/>
                <a:sym typeface="Open Sans"/>
              </a:rPr>
              <a:t>The second usability study expressed frustration with a Pause Count Option which a majority of the users didn’t use. Also, the users asked the need for having Damaged No. The first is made optional and the second is removed. </a:t>
            </a: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endParaRPr dirty="0"/>
          </a:p>
        </p:txBody>
      </p:sp>
      <p:sp>
        <p:nvSpPr>
          <p:cNvPr id="335" name="Google Shape;335;p57"/>
          <p:cNvSpPr/>
          <p:nvPr/>
        </p:nvSpPr>
        <p:spPr>
          <a:xfrm>
            <a:off x="3718563" y="12500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7"/>
          <p:cNvSpPr/>
          <p:nvPr/>
        </p:nvSpPr>
        <p:spPr>
          <a:xfrm>
            <a:off x="6774138" y="126830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7" name="Google Shape;337;p57"/>
          <p:cNvCxnSpPr/>
          <p:nvPr/>
        </p:nvCxnSpPr>
        <p:spPr>
          <a:xfrm>
            <a:off x="5749763" y="2855450"/>
            <a:ext cx="812100" cy="0"/>
          </a:xfrm>
          <a:prstGeom prst="straightConnector1">
            <a:avLst/>
          </a:prstGeom>
          <a:noFill/>
          <a:ln w="28575" cap="flat" cmpd="sng">
            <a:solidFill>
              <a:srgbClr val="34A853"/>
            </a:solidFill>
            <a:prstDash val="solid"/>
            <a:round/>
            <a:headEnd type="none" w="med" len="med"/>
            <a:tailEnd type="triangle" w="med" len="med"/>
          </a:ln>
        </p:spPr>
      </p:cxnSp>
      <p:sp>
        <p:nvSpPr>
          <p:cNvPr id="338" name="Google Shape;338;p57"/>
          <p:cNvSpPr txBox="1"/>
          <p:nvPr/>
        </p:nvSpPr>
        <p:spPr>
          <a:xfrm>
            <a:off x="3451125"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Before usability study</a:t>
            </a:r>
            <a:endParaRPr sz="1200">
              <a:solidFill>
                <a:srgbClr val="34A853"/>
              </a:solidFill>
              <a:latin typeface="Open Sans"/>
              <a:ea typeface="Open Sans"/>
              <a:cs typeface="Open Sans"/>
              <a:sym typeface="Open Sans"/>
            </a:endParaRPr>
          </a:p>
          <a:p>
            <a:pPr marL="0" lvl="0" indent="0" algn="l" rtl="0">
              <a:spcBef>
                <a:spcPts val="0"/>
              </a:spcBef>
              <a:spcAft>
                <a:spcPts val="0"/>
              </a:spcAft>
              <a:buNone/>
            </a:pPr>
            <a:endParaRPr>
              <a:solidFill>
                <a:srgbClr val="1967D2"/>
              </a:solidFill>
            </a:endParaRPr>
          </a:p>
        </p:txBody>
      </p:sp>
      <p:sp>
        <p:nvSpPr>
          <p:cNvPr id="339" name="Google Shape;339;p57"/>
          <p:cNvSpPr txBox="1"/>
          <p:nvPr/>
        </p:nvSpPr>
        <p:spPr>
          <a:xfrm>
            <a:off x="6506700"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34A853"/>
                </a:solidFill>
                <a:latin typeface="Open Sans"/>
                <a:ea typeface="Open Sans"/>
                <a:cs typeface="Open Sans"/>
                <a:sym typeface="Open Sans"/>
              </a:rPr>
              <a:t>After usability study</a:t>
            </a:r>
            <a:endParaRPr sz="1200">
              <a:solidFill>
                <a:srgbClr val="34A853"/>
              </a:solidFill>
              <a:latin typeface="Open Sans"/>
              <a:ea typeface="Open Sans"/>
              <a:cs typeface="Open Sans"/>
              <a:sym typeface="Open Sans"/>
            </a:endParaRPr>
          </a:p>
          <a:p>
            <a:pPr marL="0" lvl="0" indent="0" algn="l" rtl="0">
              <a:spcBef>
                <a:spcPts val="0"/>
              </a:spcBef>
              <a:spcAft>
                <a:spcPts val="0"/>
              </a:spcAft>
              <a:buNone/>
            </a:pPr>
            <a:endParaRPr>
              <a:solidFill>
                <a:srgbClr val="1967D2"/>
              </a:solidFill>
            </a:endParaRPr>
          </a:p>
        </p:txBody>
      </p:sp>
      <p:sp>
        <p:nvSpPr>
          <p:cNvPr id="340" name="Google Shape;340;p57"/>
          <p:cNvSpPr txBox="1"/>
          <p:nvPr/>
        </p:nvSpPr>
        <p:spPr>
          <a:xfrm>
            <a:off x="4008525" y="2393750"/>
            <a:ext cx="12390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selected screen before usability study</a:t>
            </a:r>
            <a:endParaRPr sz="1200">
              <a:solidFill>
                <a:srgbClr val="5F6368"/>
              </a:solidFill>
              <a:latin typeface="Open Sans"/>
              <a:ea typeface="Open Sans"/>
              <a:cs typeface="Open Sans"/>
              <a:sym typeface="Open Sans"/>
            </a:endParaRPr>
          </a:p>
        </p:txBody>
      </p:sp>
      <p:sp>
        <p:nvSpPr>
          <p:cNvPr id="341" name="Google Shape;341;p57"/>
          <p:cNvSpPr txBox="1"/>
          <p:nvPr/>
        </p:nvSpPr>
        <p:spPr>
          <a:xfrm>
            <a:off x="7064125" y="2393750"/>
            <a:ext cx="12390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selected screen after usability study</a:t>
            </a:r>
            <a:endParaRPr sz="1200">
              <a:solidFill>
                <a:srgbClr val="5F6368"/>
              </a:solidFill>
              <a:latin typeface="Open Sans"/>
              <a:ea typeface="Open Sans"/>
              <a:cs typeface="Open Sans"/>
              <a:sym typeface="Open Sans"/>
            </a:endParaRPr>
          </a:p>
        </p:txBody>
      </p:sp>
      <p:pic>
        <p:nvPicPr>
          <p:cNvPr id="3" name="Picture 2">
            <a:extLst>
              <a:ext uri="{FF2B5EF4-FFF2-40B4-BE49-F238E27FC236}">
                <a16:creationId xmlns:a16="http://schemas.microsoft.com/office/drawing/2014/main" id="{7731B196-499A-4DA5-9961-CD2A7AEAD762}"/>
              </a:ext>
            </a:extLst>
          </p:cNvPr>
          <p:cNvPicPr>
            <a:picLocks noChangeAspect="1"/>
          </p:cNvPicPr>
          <p:nvPr/>
        </p:nvPicPr>
        <p:blipFill>
          <a:blip r:embed="rId3"/>
          <a:stretch>
            <a:fillRect/>
          </a:stretch>
        </p:blipFill>
        <p:spPr>
          <a:xfrm>
            <a:off x="6793438" y="1250000"/>
            <a:ext cx="1843181" cy="3276765"/>
          </a:xfrm>
          <a:prstGeom prst="rect">
            <a:avLst/>
          </a:prstGeom>
        </p:spPr>
      </p:pic>
      <p:pic>
        <p:nvPicPr>
          <p:cNvPr id="4" name="Picture 3">
            <a:extLst>
              <a:ext uri="{FF2B5EF4-FFF2-40B4-BE49-F238E27FC236}">
                <a16:creationId xmlns:a16="http://schemas.microsoft.com/office/drawing/2014/main" id="{C0CCD844-AAF9-43B4-9CA6-CD9D623678C8}"/>
              </a:ext>
            </a:extLst>
          </p:cNvPr>
          <p:cNvPicPr>
            <a:picLocks noChangeAspect="1"/>
          </p:cNvPicPr>
          <p:nvPr/>
        </p:nvPicPr>
        <p:blipFill>
          <a:blip r:embed="rId4"/>
          <a:stretch>
            <a:fillRect/>
          </a:stretch>
        </p:blipFill>
        <p:spPr>
          <a:xfrm>
            <a:off x="3718563" y="1249999"/>
            <a:ext cx="1843180" cy="327676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41"/>
          <p:cNvSpPr/>
          <p:nvPr/>
        </p:nvSpPr>
        <p:spPr>
          <a:xfrm>
            <a:off x="5517175" y="638725"/>
            <a:ext cx="3380400" cy="4101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1"/>
          <p:cNvSpPr txBox="1"/>
          <p:nvPr/>
        </p:nvSpPr>
        <p:spPr>
          <a:xfrm>
            <a:off x="1231075" y="1604200"/>
            <a:ext cx="40860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product: </a:t>
            </a:r>
            <a:endParaRPr dirty="0">
              <a:solidFill>
                <a:srgbClr val="4285F4"/>
              </a:solidFill>
              <a:latin typeface="Open Sans SemiBold"/>
              <a:ea typeface="Open Sans SemiBold"/>
              <a:cs typeface="Open Sans SemiBold"/>
              <a:sym typeface="Open Sans SemiBold"/>
            </a:endParaRPr>
          </a:p>
          <a:p>
            <a:pPr lvl="0">
              <a:lnSpc>
                <a:spcPct val="150000"/>
              </a:lnSpc>
            </a:pPr>
            <a:r>
              <a:rPr lang="en-IN" sz="1200" dirty="0" err="1">
                <a:solidFill>
                  <a:srgbClr val="5F6368"/>
                </a:solidFill>
                <a:latin typeface="Open Sans"/>
                <a:ea typeface="Open Sans"/>
                <a:cs typeface="Open Sans"/>
              </a:rPr>
              <a:t>StorePicker</a:t>
            </a:r>
            <a:r>
              <a:rPr lang="en-IN" sz="1200" dirty="0">
                <a:solidFill>
                  <a:srgbClr val="5F6368"/>
                </a:solidFill>
                <a:latin typeface="Open Sans"/>
                <a:ea typeface="Open Sans"/>
                <a:cs typeface="Open Sans"/>
              </a:rPr>
              <a:t> App is a Picking and Counting solution to help small storekeepers manage their stock more efficiently so that they can have a clear visibility of the leakages they are unable to identify in their business.</a:t>
            </a:r>
          </a:p>
        </p:txBody>
      </p:sp>
      <p:sp>
        <p:nvSpPr>
          <p:cNvPr id="163" name="Google Shape;163;p41"/>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64" name="Google Shape;164;p41"/>
          <p:cNvSpPr/>
          <p:nvPr/>
        </p:nvSpPr>
        <p:spPr>
          <a:xfrm>
            <a:off x="517675" y="16042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1"/>
          <p:cNvSpPr txBox="1"/>
          <p:nvPr/>
        </p:nvSpPr>
        <p:spPr>
          <a:xfrm>
            <a:off x="1231075" y="3172985"/>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Project duration:</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Clr>
                <a:schemeClr val="dk1"/>
              </a:buClr>
              <a:buSzPts val="1100"/>
              <a:buFont typeface="Arial"/>
              <a:buNone/>
            </a:pPr>
            <a:r>
              <a:rPr lang="en-IN" sz="1200" dirty="0">
                <a:solidFill>
                  <a:srgbClr val="5F6368"/>
                </a:solidFill>
                <a:latin typeface="Open Sans"/>
                <a:ea typeface="Open Sans"/>
                <a:cs typeface="Open Sans"/>
                <a:sym typeface="Open Sans"/>
              </a:rPr>
              <a:t>Jan 2022-March 2022</a:t>
            </a:r>
            <a:endParaRPr sz="1200" b="1" dirty="0">
              <a:solidFill>
                <a:srgbClr val="4285F4"/>
              </a:solidFill>
              <a:latin typeface="Open Sans"/>
              <a:ea typeface="Open Sans"/>
              <a:cs typeface="Open Sans"/>
              <a:sym typeface="Open Sans"/>
            </a:endParaRPr>
          </a:p>
        </p:txBody>
      </p:sp>
      <p:sp>
        <p:nvSpPr>
          <p:cNvPr id="166" name="Google Shape;166;p41"/>
          <p:cNvSpPr/>
          <p:nvPr/>
        </p:nvSpPr>
        <p:spPr>
          <a:xfrm>
            <a:off x="517675" y="3172985"/>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1"/>
          <p:cNvSpPr/>
          <p:nvPr/>
        </p:nvSpPr>
        <p:spPr>
          <a:xfrm>
            <a:off x="643388" y="3299236"/>
            <a:ext cx="261874" cy="260801"/>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68" name="Google Shape;168;p41"/>
          <p:cNvSpPr/>
          <p:nvPr/>
        </p:nvSpPr>
        <p:spPr>
          <a:xfrm>
            <a:off x="610514" y="1752262"/>
            <a:ext cx="327623" cy="217176"/>
          </a:xfrm>
          <a:custGeom>
            <a:avLst/>
            <a:gdLst/>
            <a:ahLst/>
            <a:cxnLst/>
            <a:rect l="l" t="t" r="r" b="b"/>
            <a:pathLst>
              <a:path w="1149" h="765" extrusionOk="0">
                <a:moveTo>
                  <a:pt x="191" y="96"/>
                </a:moveTo>
                <a:lnTo>
                  <a:pt x="1052" y="96"/>
                </a:lnTo>
                <a:lnTo>
                  <a:pt x="1052" y="0"/>
                </a:lnTo>
                <a:lnTo>
                  <a:pt x="191" y="0"/>
                </a:lnTo>
                <a:cubicBezTo>
                  <a:pt x="138" y="0"/>
                  <a:pt x="95" y="42"/>
                  <a:pt x="95" y="96"/>
                </a:cubicBezTo>
                <a:lnTo>
                  <a:pt x="95" y="621"/>
                </a:lnTo>
                <a:lnTo>
                  <a:pt x="0" y="621"/>
                </a:lnTo>
                <a:lnTo>
                  <a:pt x="0" y="764"/>
                </a:lnTo>
                <a:lnTo>
                  <a:pt x="668" y="764"/>
                </a:lnTo>
                <a:lnTo>
                  <a:pt x="668" y="621"/>
                </a:lnTo>
                <a:lnTo>
                  <a:pt x="191" y="621"/>
                </a:lnTo>
                <a:lnTo>
                  <a:pt x="191" y="96"/>
                </a:lnTo>
                <a:close/>
                <a:moveTo>
                  <a:pt x="1100" y="189"/>
                </a:moveTo>
                <a:lnTo>
                  <a:pt x="812" y="189"/>
                </a:lnTo>
                <a:cubicBezTo>
                  <a:pt x="787" y="189"/>
                  <a:pt x="764" y="211"/>
                  <a:pt x="764" y="237"/>
                </a:cubicBezTo>
                <a:lnTo>
                  <a:pt x="764" y="714"/>
                </a:lnTo>
                <a:cubicBezTo>
                  <a:pt x="764" y="739"/>
                  <a:pt x="787" y="762"/>
                  <a:pt x="812" y="762"/>
                </a:cubicBezTo>
                <a:lnTo>
                  <a:pt x="1100" y="762"/>
                </a:lnTo>
                <a:cubicBezTo>
                  <a:pt x="1126" y="762"/>
                  <a:pt x="1148" y="739"/>
                  <a:pt x="1148" y="714"/>
                </a:cubicBezTo>
                <a:lnTo>
                  <a:pt x="1148" y="237"/>
                </a:lnTo>
                <a:cubicBezTo>
                  <a:pt x="1145" y="211"/>
                  <a:pt x="1126" y="189"/>
                  <a:pt x="1100" y="189"/>
                </a:cubicBezTo>
                <a:close/>
                <a:moveTo>
                  <a:pt x="1052" y="621"/>
                </a:moveTo>
                <a:lnTo>
                  <a:pt x="860" y="621"/>
                </a:lnTo>
                <a:lnTo>
                  <a:pt x="860" y="285"/>
                </a:lnTo>
                <a:lnTo>
                  <a:pt x="1052" y="285"/>
                </a:lnTo>
                <a:lnTo>
                  <a:pt x="1052" y="62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pic>
        <p:nvPicPr>
          <p:cNvPr id="11" name="Picture 10">
            <a:extLst>
              <a:ext uri="{FF2B5EF4-FFF2-40B4-BE49-F238E27FC236}">
                <a16:creationId xmlns:a16="http://schemas.microsoft.com/office/drawing/2014/main" id="{08232824-4C5B-44BD-AF69-74D975EAA15C}"/>
              </a:ext>
            </a:extLst>
          </p:cNvPr>
          <p:cNvPicPr>
            <a:picLocks noChangeAspect="1"/>
          </p:cNvPicPr>
          <p:nvPr/>
        </p:nvPicPr>
        <p:blipFill>
          <a:blip r:embed="rId3"/>
          <a:stretch>
            <a:fillRect/>
          </a:stretch>
        </p:blipFill>
        <p:spPr>
          <a:xfrm>
            <a:off x="6050928" y="628213"/>
            <a:ext cx="2312894" cy="4111812"/>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58"/>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47" name="Google Shape;347;p58"/>
          <p:cNvSpPr/>
          <p:nvPr/>
        </p:nvSpPr>
        <p:spPr>
          <a:xfrm>
            <a:off x="531000" y="139185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8"/>
          <p:cNvSpPr/>
          <p:nvPr/>
        </p:nvSpPr>
        <p:spPr>
          <a:xfrm>
            <a:off x="2601788" y="1413675"/>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8"/>
          <p:cNvSpPr/>
          <p:nvPr/>
        </p:nvSpPr>
        <p:spPr>
          <a:xfrm>
            <a:off x="4697950" y="144785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8"/>
          <p:cNvSpPr/>
          <p:nvPr/>
        </p:nvSpPr>
        <p:spPr>
          <a:xfrm>
            <a:off x="6794100" y="1447850"/>
            <a:ext cx="1818900" cy="317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8"/>
          <p:cNvSpPr txBox="1"/>
          <p:nvPr/>
        </p:nvSpPr>
        <p:spPr>
          <a:xfrm>
            <a:off x="890250" y="2701950"/>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52" name="Google Shape;352;p58"/>
          <p:cNvSpPr txBox="1"/>
          <p:nvPr/>
        </p:nvSpPr>
        <p:spPr>
          <a:xfrm>
            <a:off x="2953850" y="2723775"/>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53" name="Google Shape;353;p58"/>
          <p:cNvSpPr txBox="1"/>
          <p:nvPr/>
        </p:nvSpPr>
        <p:spPr>
          <a:xfrm>
            <a:off x="5057200" y="2701950"/>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54" name="Google Shape;354;p58"/>
          <p:cNvSpPr txBox="1"/>
          <p:nvPr/>
        </p:nvSpPr>
        <p:spPr>
          <a:xfrm>
            <a:off x="7160550" y="2757950"/>
            <a:ext cx="1100400" cy="92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pic>
        <p:nvPicPr>
          <p:cNvPr id="2" name="Picture 1">
            <a:extLst>
              <a:ext uri="{FF2B5EF4-FFF2-40B4-BE49-F238E27FC236}">
                <a16:creationId xmlns:a16="http://schemas.microsoft.com/office/drawing/2014/main" id="{A3B874BD-BC05-4BBB-806B-412CC179B70B}"/>
              </a:ext>
            </a:extLst>
          </p:cNvPr>
          <p:cNvPicPr>
            <a:picLocks noChangeAspect="1"/>
          </p:cNvPicPr>
          <p:nvPr/>
        </p:nvPicPr>
        <p:blipFill>
          <a:blip r:embed="rId3"/>
          <a:stretch>
            <a:fillRect/>
          </a:stretch>
        </p:blipFill>
        <p:spPr>
          <a:xfrm>
            <a:off x="515592" y="1391850"/>
            <a:ext cx="1834308" cy="3260991"/>
          </a:xfrm>
          <a:prstGeom prst="rect">
            <a:avLst/>
          </a:prstGeom>
        </p:spPr>
      </p:pic>
      <p:pic>
        <p:nvPicPr>
          <p:cNvPr id="4" name="Picture 3">
            <a:extLst>
              <a:ext uri="{FF2B5EF4-FFF2-40B4-BE49-F238E27FC236}">
                <a16:creationId xmlns:a16="http://schemas.microsoft.com/office/drawing/2014/main" id="{3D9DC10E-5EBA-4EA8-BDE2-696CDBCF3361}"/>
              </a:ext>
            </a:extLst>
          </p:cNvPr>
          <p:cNvPicPr>
            <a:picLocks noChangeAspect="1"/>
          </p:cNvPicPr>
          <p:nvPr/>
        </p:nvPicPr>
        <p:blipFill>
          <a:blip r:embed="rId4"/>
          <a:stretch>
            <a:fillRect/>
          </a:stretch>
        </p:blipFill>
        <p:spPr>
          <a:xfrm>
            <a:off x="2594084" y="1413675"/>
            <a:ext cx="1818900" cy="3233599"/>
          </a:xfrm>
          <a:prstGeom prst="rect">
            <a:avLst/>
          </a:prstGeom>
        </p:spPr>
      </p:pic>
      <p:pic>
        <p:nvPicPr>
          <p:cNvPr id="5" name="Picture 4">
            <a:extLst>
              <a:ext uri="{FF2B5EF4-FFF2-40B4-BE49-F238E27FC236}">
                <a16:creationId xmlns:a16="http://schemas.microsoft.com/office/drawing/2014/main" id="{62632217-12A4-48EB-B76A-E309CD98CC99}"/>
              </a:ext>
            </a:extLst>
          </p:cNvPr>
          <p:cNvPicPr>
            <a:picLocks noChangeAspect="1"/>
          </p:cNvPicPr>
          <p:nvPr/>
        </p:nvPicPr>
        <p:blipFill>
          <a:blip r:embed="rId5"/>
          <a:stretch>
            <a:fillRect/>
          </a:stretch>
        </p:blipFill>
        <p:spPr>
          <a:xfrm>
            <a:off x="4690234" y="1413675"/>
            <a:ext cx="1818900" cy="3233599"/>
          </a:xfrm>
          <a:prstGeom prst="rect">
            <a:avLst/>
          </a:prstGeom>
        </p:spPr>
      </p:pic>
      <p:pic>
        <p:nvPicPr>
          <p:cNvPr id="6" name="Picture 5">
            <a:extLst>
              <a:ext uri="{FF2B5EF4-FFF2-40B4-BE49-F238E27FC236}">
                <a16:creationId xmlns:a16="http://schemas.microsoft.com/office/drawing/2014/main" id="{9F96C502-4F5B-48EF-841A-26709B76040E}"/>
              </a:ext>
            </a:extLst>
          </p:cNvPr>
          <p:cNvPicPr>
            <a:picLocks noChangeAspect="1"/>
          </p:cNvPicPr>
          <p:nvPr/>
        </p:nvPicPr>
        <p:blipFill>
          <a:blip r:embed="rId6"/>
          <a:stretch>
            <a:fillRect/>
          </a:stretch>
        </p:blipFill>
        <p:spPr>
          <a:xfrm>
            <a:off x="6794100" y="1408448"/>
            <a:ext cx="1834308" cy="3260991"/>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59"/>
          <p:cNvSpPr/>
          <p:nvPr/>
        </p:nvSpPr>
        <p:spPr>
          <a:xfrm>
            <a:off x="3489511" y="524350"/>
            <a:ext cx="5405063" cy="4215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9"/>
          <p:cNvSpPr txBox="1"/>
          <p:nvPr/>
        </p:nvSpPr>
        <p:spPr>
          <a:xfrm>
            <a:off x="517675" y="329364"/>
            <a:ext cx="7000800" cy="9789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dirty="0">
                <a:solidFill>
                  <a:srgbClr val="5F6368"/>
                </a:solidFill>
                <a:latin typeface="Open Sans"/>
                <a:ea typeface="Open Sans"/>
                <a:cs typeface="Open Sans"/>
                <a:sym typeface="Open Sans"/>
              </a:rPr>
              <a:t>High-fidelity</a:t>
            </a:r>
            <a:br>
              <a:rPr lang="en" sz="2400" dirty="0">
                <a:solidFill>
                  <a:srgbClr val="5F6368"/>
                </a:solidFill>
                <a:latin typeface="Open Sans"/>
                <a:ea typeface="Open Sans"/>
                <a:cs typeface="Open Sans"/>
                <a:sym typeface="Open Sans"/>
              </a:rPr>
            </a:br>
            <a:r>
              <a:rPr lang="en" sz="2400" dirty="0">
                <a:solidFill>
                  <a:srgbClr val="5F6368"/>
                </a:solidFill>
                <a:latin typeface="Open Sans"/>
                <a:ea typeface="Open Sans"/>
                <a:cs typeface="Open Sans"/>
                <a:sym typeface="Open Sans"/>
              </a:rPr>
              <a:t>prototype</a:t>
            </a:r>
            <a:endParaRPr sz="2400" dirty="0">
              <a:solidFill>
                <a:srgbClr val="5F6368"/>
              </a:solidFill>
              <a:latin typeface="Open Sans"/>
              <a:ea typeface="Open Sans"/>
              <a:cs typeface="Open Sans"/>
              <a:sym typeface="Open Sans"/>
            </a:endParaRPr>
          </a:p>
        </p:txBody>
      </p:sp>
      <p:sp>
        <p:nvSpPr>
          <p:cNvPr id="361" name="Google Shape;361;p59"/>
          <p:cNvSpPr txBox="1"/>
          <p:nvPr/>
        </p:nvSpPr>
        <p:spPr>
          <a:xfrm>
            <a:off x="532875" y="1302978"/>
            <a:ext cx="2224200" cy="3739455"/>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a:ea typeface="Open Sans"/>
                <a:cs typeface="Open Sans"/>
                <a:sym typeface="Open Sans"/>
              </a:rPr>
              <a:t>The final </a:t>
            </a:r>
            <a:r>
              <a:rPr lang="en-IN" dirty="0">
                <a:solidFill>
                  <a:srgbClr val="5F6368"/>
                </a:solidFill>
                <a:latin typeface="Open Sans"/>
                <a:ea typeface="Open Sans"/>
                <a:cs typeface="Open Sans"/>
                <a:sym typeface="Open Sans"/>
              </a:rPr>
              <a:t>H</a:t>
            </a:r>
            <a:r>
              <a:rPr lang="en" dirty="0">
                <a:solidFill>
                  <a:srgbClr val="5F6368"/>
                </a:solidFill>
                <a:latin typeface="Open Sans"/>
                <a:ea typeface="Open Sans"/>
                <a:cs typeface="Open Sans"/>
                <a:sym typeface="Open Sans"/>
              </a:rPr>
              <a:t>igh</a:t>
            </a:r>
            <a:r>
              <a:rPr lang="en-IN" dirty="0">
                <a:solidFill>
                  <a:srgbClr val="5F6368"/>
                </a:solidFill>
                <a:latin typeface="Open Sans"/>
                <a:ea typeface="Open Sans"/>
                <a:cs typeface="Open Sans"/>
                <a:sym typeface="Open Sans"/>
              </a:rPr>
              <a:t>-f</a:t>
            </a:r>
            <a:r>
              <a:rPr lang="en" dirty="0">
                <a:solidFill>
                  <a:srgbClr val="5F6368"/>
                </a:solidFill>
                <a:latin typeface="Open Sans"/>
                <a:ea typeface="Open Sans"/>
                <a:cs typeface="Open Sans"/>
                <a:sym typeface="Open Sans"/>
              </a:rPr>
              <a:t>idelity prototype </a:t>
            </a:r>
            <a:r>
              <a:rPr lang="en-IN" dirty="0">
                <a:solidFill>
                  <a:srgbClr val="5F6368"/>
                </a:solidFill>
                <a:latin typeface="Open Sans"/>
                <a:ea typeface="Open Sans"/>
                <a:cs typeface="Open Sans"/>
                <a:sym typeface="Open Sans"/>
              </a:rPr>
              <a:t>presented makes the user flow more cleaner and more intuitive. It gives the user options to choose what he wants and what he wants to ignore. </a:t>
            </a:r>
          </a:p>
          <a:p>
            <a:pPr marL="0" lvl="0" indent="0" algn="l" rtl="0">
              <a:lnSpc>
                <a:spcPct val="150000"/>
              </a:lnSpc>
              <a:spcBef>
                <a:spcPts val="0"/>
              </a:spcBef>
              <a:spcAft>
                <a:spcPts val="0"/>
              </a:spcAft>
              <a:buNone/>
            </a:pPr>
            <a:endParaRPr lang="en-IN"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r>
              <a:rPr lang="en-IN" dirty="0">
                <a:solidFill>
                  <a:srgbClr val="5F6368"/>
                </a:solidFill>
                <a:latin typeface="Open Sans"/>
                <a:ea typeface="Open Sans"/>
                <a:cs typeface="Open Sans"/>
                <a:sym typeface="Open Sans"/>
              </a:rPr>
              <a:t>View the </a:t>
            </a:r>
            <a:r>
              <a:rPr lang="en-IN" dirty="0" err="1">
                <a:solidFill>
                  <a:srgbClr val="5F6368"/>
                </a:solidFill>
                <a:latin typeface="Open Sans"/>
                <a:ea typeface="Open Sans"/>
                <a:cs typeface="Open Sans"/>
                <a:sym typeface="Open Sans"/>
              </a:rPr>
              <a:t>StorePicker</a:t>
            </a:r>
            <a:r>
              <a:rPr lang="en-IN" dirty="0">
                <a:solidFill>
                  <a:srgbClr val="5F6368"/>
                </a:solidFill>
                <a:latin typeface="Open Sans"/>
                <a:ea typeface="Open Sans"/>
                <a:cs typeface="Open Sans"/>
                <a:sym typeface="Open Sans"/>
              </a:rPr>
              <a:t> App</a:t>
            </a:r>
            <a:endParaRPr dirty="0">
              <a:solidFill>
                <a:srgbClr val="5F6368"/>
              </a:solidFill>
              <a:latin typeface="Open Sans"/>
              <a:ea typeface="Open Sans"/>
              <a:cs typeface="Open Sans"/>
              <a:sym typeface="Open Sans"/>
            </a:endParaRPr>
          </a:p>
          <a:p>
            <a:pPr marL="0" lvl="0" indent="0" algn="l" rtl="0">
              <a:lnSpc>
                <a:spcPct val="150000"/>
              </a:lnSpc>
              <a:spcBef>
                <a:spcPts val="0"/>
              </a:spcBef>
              <a:spcAft>
                <a:spcPts val="0"/>
              </a:spcAft>
              <a:buNone/>
            </a:pPr>
            <a:r>
              <a:rPr lang="en-IN" dirty="0">
                <a:solidFill>
                  <a:srgbClr val="5F6368"/>
                </a:solidFill>
                <a:latin typeface="Open Sans"/>
                <a:ea typeface="Open Sans"/>
                <a:cs typeface="Open Sans"/>
                <a:sym typeface="Open Sans"/>
                <a:hlinkClick r:id="rId3"/>
              </a:rPr>
              <a:t>High-fidelity prototype</a:t>
            </a:r>
            <a:endParaRPr dirty="0">
              <a:solidFill>
                <a:srgbClr val="5F6368"/>
              </a:solidFill>
              <a:latin typeface="Open Sans"/>
              <a:ea typeface="Open Sans"/>
              <a:cs typeface="Open Sans"/>
              <a:sym typeface="Open Sans"/>
            </a:endParaRPr>
          </a:p>
        </p:txBody>
      </p:sp>
      <p:pic>
        <p:nvPicPr>
          <p:cNvPr id="3" name="Graphic 2">
            <a:extLst>
              <a:ext uri="{FF2B5EF4-FFF2-40B4-BE49-F238E27FC236}">
                <a16:creationId xmlns:a16="http://schemas.microsoft.com/office/drawing/2014/main" id="{E87D95BE-ED22-4FC8-A08C-5FEC4B1C6D6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90676" y="607234"/>
            <a:ext cx="5146599" cy="401191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60"/>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Accessibility considerations</a:t>
            </a:r>
            <a:endParaRPr sz="2400" dirty="0">
              <a:solidFill>
                <a:srgbClr val="5F6368"/>
              </a:solidFill>
              <a:latin typeface="Open Sans"/>
              <a:ea typeface="Open Sans"/>
              <a:cs typeface="Open Sans"/>
              <a:sym typeface="Open Sans"/>
            </a:endParaRPr>
          </a:p>
        </p:txBody>
      </p:sp>
      <p:sp>
        <p:nvSpPr>
          <p:cNvPr id="368" name="Google Shape;368;p60"/>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0"/>
          <p:cNvSpPr txBox="1"/>
          <p:nvPr/>
        </p:nvSpPr>
        <p:spPr>
          <a:xfrm>
            <a:off x="711325" y="1917800"/>
            <a:ext cx="2049000" cy="1671196"/>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IN" sz="1200" dirty="0">
                <a:solidFill>
                  <a:srgbClr val="5F6368"/>
                </a:solidFill>
                <a:latin typeface="Open Sans"/>
                <a:ea typeface="Open Sans"/>
                <a:cs typeface="Open Sans"/>
                <a:sym typeface="Open Sans"/>
              </a:rPr>
              <a:t>Because the target users are not technologically up to date, the user flow includes visual cues like colour and placement and along with it, various levels of details in reports</a:t>
            </a:r>
            <a:endParaRPr sz="1200" dirty="0"/>
          </a:p>
        </p:txBody>
      </p:sp>
      <p:sp>
        <p:nvSpPr>
          <p:cNvPr id="370" name="Google Shape;370;p60"/>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0"/>
          <p:cNvSpPr txBox="1"/>
          <p:nvPr/>
        </p:nvSpPr>
        <p:spPr>
          <a:xfrm>
            <a:off x="3368925" y="1917800"/>
            <a:ext cx="2049000" cy="1671196"/>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IN" sz="1200" dirty="0">
                <a:solidFill>
                  <a:srgbClr val="5F6368"/>
                </a:solidFill>
                <a:latin typeface="Open Sans"/>
                <a:ea typeface="Open Sans"/>
                <a:cs typeface="Open Sans"/>
                <a:sym typeface="Open Sans"/>
              </a:rPr>
              <a:t>The colour combination is chosen to ensure greater visibility and ensure that the end users will have a smoother journey even if they are visually challenged</a:t>
            </a:r>
            <a:endParaRPr sz="1200" dirty="0"/>
          </a:p>
        </p:txBody>
      </p:sp>
      <p:sp>
        <p:nvSpPr>
          <p:cNvPr id="372" name="Google Shape;372;p60"/>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60"/>
          <p:cNvSpPr txBox="1"/>
          <p:nvPr/>
        </p:nvSpPr>
        <p:spPr>
          <a:xfrm>
            <a:off x="6026525" y="1917800"/>
            <a:ext cx="2049000" cy="2095928"/>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IN" sz="1200" dirty="0">
                <a:solidFill>
                  <a:srgbClr val="5F6368"/>
                </a:solidFill>
                <a:latin typeface="Open Sans"/>
                <a:ea typeface="Open Sans"/>
                <a:cs typeface="Open Sans"/>
                <a:sym typeface="Open Sans"/>
              </a:rPr>
              <a:t>A voice module is introduced to help cater the users whose knowledge of English is limited. Rather than going for a translation, we are going for voice commands to invoke the correct product.</a:t>
            </a:r>
            <a:endParaRPr sz="1200" dirty="0"/>
          </a:p>
        </p:txBody>
      </p:sp>
      <p:sp>
        <p:nvSpPr>
          <p:cNvPr id="374" name="Google Shape;374;p60"/>
          <p:cNvSpPr/>
          <p:nvPr/>
        </p:nvSpPr>
        <p:spPr>
          <a:xfrm>
            <a:off x="14791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375" name="Google Shape;375;p60"/>
          <p:cNvSpPr/>
          <p:nvPr/>
        </p:nvSpPr>
        <p:spPr>
          <a:xfrm>
            <a:off x="41367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376" name="Google Shape;376;p60"/>
          <p:cNvSpPr/>
          <p:nvPr/>
        </p:nvSpPr>
        <p:spPr>
          <a:xfrm>
            <a:off x="6794375" y="1233971"/>
            <a:ext cx="513300" cy="513300"/>
          </a:xfrm>
          <a:prstGeom prst="ellipse">
            <a:avLst/>
          </a:prstGeom>
          <a:solidFill>
            <a:srgbClr val="34A85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5F6368"/>
        </a:solidFill>
        <a:effectLst/>
      </p:bgPr>
    </p:bg>
    <p:spTree>
      <p:nvGrpSpPr>
        <p:cNvPr id="1" name="Shape 380"/>
        <p:cNvGrpSpPr/>
        <p:nvPr/>
      </p:nvGrpSpPr>
      <p:grpSpPr>
        <a:xfrm>
          <a:off x="0" y="0"/>
          <a:ext cx="0" cy="0"/>
          <a:chOff x="0" y="0"/>
          <a:chExt cx="0" cy="0"/>
        </a:xfrm>
      </p:grpSpPr>
      <p:sp>
        <p:nvSpPr>
          <p:cNvPr id="381" name="Google Shape;381;p61"/>
          <p:cNvSpPr txBox="1"/>
          <p:nvPr/>
        </p:nvSpPr>
        <p:spPr>
          <a:xfrm>
            <a:off x="3721275" y="2210100"/>
            <a:ext cx="2275500" cy="7233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Takeaways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Next steps</a:t>
            </a:r>
            <a:endParaRPr>
              <a:solidFill>
                <a:srgbClr val="FFFFFF"/>
              </a:solidFill>
              <a:latin typeface="Open Sans"/>
              <a:ea typeface="Open Sans"/>
              <a:cs typeface="Open Sans"/>
              <a:sym typeface="Open Sans"/>
            </a:endParaRPr>
          </a:p>
        </p:txBody>
      </p:sp>
      <p:sp>
        <p:nvSpPr>
          <p:cNvPr id="382" name="Google Shape;382;p61"/>
          <p:cNvSpPr txBox="1"/>
          <p:nvPr/>
        </p:nvSpPr>
        <p:spPr>
          <a:xfrm>
            <a:off x="-468875" y="2294700"/>
            <a:ext cx="3704400" cy="5541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Going forward</a:t>
            </a:r>
            <a:endParaRPr sz="2400">
              <a:solidFill>
                <a:srgbClr val="FFFFFF"/>
              </a:solidFill>
              <a:latin typeface="Open Sans"/>
              <a:ea typeface="Open Sans"/>
              <a:cs typeface="Open Sans"/>
              <a:sym typeface="Open Sans"/>
            </a:endParaRPr>
          </a:p>
        </p:txBody>
      </p:sp>
      <p:cxnSp>
        <p:nvCxnSpPr>
          <p:cNvPr id="383" name="Google Shape;383;p61"/>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62"/>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Takeaways</a:t>
            </a:r>
            <a:endParaRPr sz="2400" dirty="0">
              <a:solidFill>
                <a:srgbClr val="5F6368"/>
              </a:solidFill>
              <a:latin typeface="Open Sans"/>
              <a:ea typeface="Open Sans"/>
              <a:cs typeface="Open Sans"/>
              <a:sym typeface="Open Sans"/>
            </a:endParaRPr>
          </a:p>
        </p:txBody>
      </p:sp>
      <p:sp>
        <p:nvSpPr>
          <p:cNvPr id="389" name="Google Shape;389;p62"/>
          <p:cNvSpPr txBox="1"/>
          <p:nvPr/>
        </p:nvSpPr>
        <p:spPr>
          <a:xfrm>
            <a:off x="539600" y="2237975"/>
            <a:ext cx="3446100" cy="244679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Impact: </a:t>
            </a:r>
            <a:endParaRPr dirty="0">
              <a:solidFill>
                <a:srgbClr val="5F6368"/>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a:ea typeface="Open Sans"/>
                <a:cs typeface="Open Sans"/>
                <a:sym typeface="Open Sans"/>
              </a:rPr>
              <a:t>The app made users feel like </a:t>
            </a:r>
            <a:r>
              <a:rPr lang="en-US" sz="1200" dirty="0" err="1">
                <a:solidFill>
                  <a:srgbClr val="5F6368"/>
                </a:solidFill>
                <a:latin typeface="Open Sans"/>
                <a:ea typeface="Open Sans"/>
                <a:cs typeface="Open Sans"/>
                <a:sym typeface="Open Sans"/>
              </a:rPr>
              <a:t>StorePicker</a:t>
            </a:r>
            <a:r>
              <a:rPr lang="en-US" sz="1200" dirty="0">
                <a:solidFill>
                  <a:srgbClr val="5F6368"/>
                </a:solidFill>
                <a:latin typeface="Open Sans"/>
                <a:ea typeface="Open Sans"/>
                <a:cs typeface="Open Sans"/>
                <a:sym typeface="Open Sans"/>
              </a:rPr>
              <a:t> is really designed to suit their requirements. </a:t>
            </a:r>
          </a:p>
          <a:p>
            <a:pPr lvl="0">
              <a:lnSpc>
                <a:spcPct val="150000"/>
              </a:lnSpc>
            </a:pPr>
            <a:endParaRPr lang="en-US" sz="1200" dirty="0">
              <a:solidFill>
                <a:srgbClr val="5F6368"/>
              </a:solidFill>
              <a:latin typeface="Open Sans"/>
              <a:ea typeface="Open Sans"/>
              <a:cs typeface="Open Sans"/>
              <a:sym typeface="Open Sans"/>
            </a:endParaRPr>
          </a:p>
          <a:p>
            <a:pPr lvl="0">
              <a:lnSpc>
                <a:spcPct val="150000"/>
              </a:lnSpc>
            </a:pPr>
            <a:r>
              <a:rPr lang="en-US" sz="1200" dirty="0">
                <a:solidFill>
                  <a:srgbClr val="5F6368"/>
                </a:solidFill>
                <a:latin typeface="Open Sans"/>
                <a:ea typeface="Open Sans"/>
                <a:cs typeface="Open Sans"/>
                <a:sym typeface="Open Sans"/>
              </a:rPr>
              <a:t>One quote from peer feedback:</a:t>
            </a:r>
          </a:p>
          <a:p>
            <a:pPr lvl="0">
              <a:lnSpc>
                <a:spcPct val="150000"/>
              </a:lnSpc>
            </a:pPr>
            <a:r>
              <a:rPr lang="en-US" sz="1200" i="1" dirty="0">
                <a:solidFill>
                  <a:srgbClr val="5F6368"/>
                </a:solidFill>
                <a:latin typeface="Open Sans"/>
                <a:ea typeface="Open Sans"/>
                <a:cs typeface="Open Sans"/>
                <a:sym typeface="Open Sans"/>
              </a:rPr>
              <a:t>“This is exactly what I wanted! This is simple, easy to use and gives me enough information to do the day to day activities in the store”</a:t>
            </a:r>
            <a:endParaRPr sz="1200" b="1" dirty="0">
              <a:solidFill>
                <a:srgbClr val="1967D2"/>
              </a:solidFill>
              <a:latin typeface="Open Sans"/>
              <a:ea typeface="Open Sans"/>
              <a:cs typeface="Open Sans"/>
              <a:sym typeface="Open Sans"/>
            </a:endParaRPr>
          </a:p>
        </p:txBody>
      </p:sp>
      <p:sp>
        <p:nvSpPr>
          <p:cNvPr id="390" name="Google Shape;390;p62"/>
          <p:cNvSpPr/>
          <p:nvPr/>
        </p:nvSpPr>
        <p:spPr>
          <a:xfrm>
            <a:off x="5396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62"/>
          <p:cNvSpPr txBox="1"/>
          <p:nvPr/>
        </p:nvSpPr>
        <p:spPr>
          <a:xfrm>
            <a:off x="4495800" y="2237975"/>
            <a:ext cx="3446100" cy="189279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5F6368"/>
                </a:solidFill>
                <a:latin typeface="Open Sans SemiBold"/>
                <a:ea typeface="Open Sans SemiBold"/>
                <a:cs typeface="Open Sans SemiBold"/>
                <a:sym typeface="Open Sans SemiBold"/>
              </a:rPr>
              <a:t>What I learned:</a:t>
            </a:r>
            <a:endParaRPr dirty="0">
              <a:solidFill>
                <a:srgbClr val="5F6368"/>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a:ea typeface="Open Sans"/>
                <a:cs typeface="Open Sans"/>
                <a:sym typeface="Open Sans"/>
              </a:rPr>
              <a:t>While designing the </a:t>
            </a:r>
            <a:r>
              <a:rPr lang="en-US" sz="1200" dirty="0" err="1">
                <a:solidFill>
                  <a:srgbClr val="5F6368"/>
                </a:solidFill>
                <a:latin typeface="Open Sans"/>
                <a:ea typeface="Open Sans"/>
                <a:cs typeface="Open Sans"/>
                <a:sym typeface="Open Sans"/>
              </a:rPr>
              <a:t>StorePicker</a:t>
            </a:r>
            <a:r>
              <a:rPr lang="en-US" sz="1200" dirty="0">
                <a:solidFill>
                  <a:srgbClr val="5F6368"/>
                </a:solidFill>
                <a:latin typeface="Open Sans"/>
                <a:ea typeface="Open Sans"/>
                <a:cs typeface="Open Sans"/>
                <a:sym typeface="Open Sans"/>
              </a:rPr>
              <a:t> app, I learned that the first ideas for the app are only the beginning of the process. Usability studies and peer feedback influenced each iteration of the app’s designs.</a:t>
            </a:r>
            <a:endParaRPr lang="en-US" sz="1200" b="1" dirty="0">
              <a:solidFill>
                <a:srgbClr val="4285F4"/>
              </a:solidFill>
              <a:latin typeface="Open Sans"/>
              <a:ea typeface="Open Sans"/>
              <a:cs typeface="Open Sans"/>
              <a:sym typeface="Open Sans"/>
            </a:endParaRPr>
          </a:p>
        </p:txBody>
      </p:sp>
      <p:sp>
        <p:nvSpPr>
          <p:cNvPr id="392" name="Google Shape;392;p62"/>
          <p:cNvSpPr/>
          <p:nvPr/>
        </p:nvSpPr>
        <p:spPr>
          <a:xfrm>
            <a:off x="4495800" y="1534000"/>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2"/>
          <p:cNvSpPr/>
          <p:nvPr/>
        </p:nvSpPr>
        <p:spPr>
          <a:xfrm>
            <a:off x="679050" y="1660250"/>
            <a:ext cx="234394" cy="260801"/>
          </a:xfrm>
          <a:custGeom>
            <a:avLst/>
            <a:gdLst/>
            <a:ahLst/>
            <a:cxnLst/>
            <a:rect l="l" t="t" r="r" b="b"/>
            <a:pathLst>
              <a:path w="941" h="1045" extrusionOk="0">
                <a:moveTo>
                  <a:pt x="833" y="105"/>
                </a:moveTo>
                <a:lnTo>
                  <a:pt x="616" y="105"/>
                </a:lnTo>
                <a:cubicBezTo>
                  <a:pt x="593" y="45"/>
                  <a:pt x="536" y="0"/>
                  <a:pt x="469" y="0"/>
                </a:cubicBezTo>
                <a:cubicBezTo>
                  <a:pt x="401" y="0"/>
                  <a:pt x="345" y="45"/>
                  <a:pt x="322" y="105"/>
                </a:cubicBezTo>
                <a:lnTo>
                  <a:pt x="105" y="105"/>
                </a:lnTo>
                <a:cubicBezTo>
                  <a:pt x="48" y="105"/>
                  <a:pt x="0" y="153"/>
                  <a:pt x="0" y="209"/>
                </a:cubicBezTo>
                <a:lnTo>
                  <a:pt x="0" y="940"/>
                </a:lnTo>
                <a:cubicBezTo>
                  <a:pt x="0" y="997"/>
                  <a:pt x="48" y="1044"/>
                  <a:pt x="105" y="1044"/>
                </a:cubicBezTo>
                <a:lnTo>
                  <a:pt x="836" y="1044"/>
                </a:lnTo>
                <a:cubicBezTo>
                  <a:pt x="892" y="1044"/>
                  <a:pt x="940" y="997"/>
                  <a:pt x="940" y="940"/>
                </a:cubicBezTo>
                <a:lnTo>
                  <a:pt x="940" y="209"/>
                </a:lnTo>
                <a:cubicBezTo>
                  <a:pt x="937" y="153"/>
                  <a:pt x="889" y="105"/>
                  <a:pt x="833" y="105"/>
                </a:cubicBezTo>
                <a:close/>
                <a:moveTo>
                  <a:pt x="466" y="105"/>
                </a:moveTo>
                <a:cubicBezTo>
                  <a:pt x="494" y="105"/>
                  <a:pt x="520" y="127"/>
                  <a:pt x="520" y="158"/>
                </a:cubicBezTo>
                <a:cubicBezTo>
                  <a:pt x="520" y="187"/>
                  <a:pt x="497" y="212"/>
                  <a:pt x="466" y="212"/>
                </a:cubicBezTo>
                <a:cubicBezTo>
                  <a:pt x="435" y="212"/>
                  <a:pt x="412" y="189"/>
                  <a:pt x="412" y="158"/>
                </a:cubicBezTo>
                <a:cubicBezTo>
                  <a:pt x="415" y="127"/>
                  <a:pt x="438" y="105"/>
                  <a:pt x="466" y="105"/>
                </a:cubicBezTo>
                <a:close/>
                <a:moveTo>
                  <a:pt x="362" y="836"/>
                </a:moveTo>
                <a:lnTo>
                  <a:pt x="153" y="627"/>
                </a:lnTo>
                <a:lnTo>
                  <a:pt x="226" y="553"/>
                </a:lnTo>
                <a:lnTo>
                  <a:pt x="362" y="689"/>
                </a:lnTo>
                <a:lnTo>
                  <a:pt x="706" y="345"/>
                </a:lnTo>
                <a:lnTo>
                  <a:pt x="779" y="418"/>
                </a:lnTo>
                <a:lnTo>
                  <a:pt x="362" y="83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grpSp>
        <p:nvGrpSpPr>
          <p:cNvPr id="394" name="Google Shape;394;p62"/>
          <p:cNvGrpSpPr/>
          <p:nvPr/>
        </p:nvGrpSpPr>
        <p:grpSpPr>
          <a:xfrm>
            <a:off x="4605678" y="1676963"/>
            <a:ext cx="293543" cy="227362"/>
            <a:chOff x="420350" y="238125"/>
            <a:chExt cx="6779275" cy="5238750"/>
          </a:xfrm>
        </p:grpSpPr>
        <p:sp>
          <p:nvSpPr>
            <p:cNvPr id="395" name="Google Shape;395;p62"/>
            <p:cNvSpPr/>
            <p:nvPr/>
          </p:nvSpPr>
          <p:spPr>
            <a:xfrm>
              <a:off x="420350" y="238125"/>
              <a:ext cx="6779275" cy="5238750"/>
            </a:xfrm>
            <a:custGeom>
              <a:avLst/>
              <a:gdLst/>
              <a:ahLst/>
              <a:cxnLst/>
              <a:rect l="l" t="t" r="r" b="b"/>
              <a:pathLst>
                <a:path w="271171" h="209550" extrusionOk="0">
                  <a:moveTo>
                    <a:pt x="203423" y="24684"/>
                  </a:moveTo>
                  <a:lnTo>
                    <a:pt x="208928" y="24773"/>
                  </a:lnTo>
                  <a:lnTo>
                    <a:pt x="214433" y="25039"/>
                  </a:lnTo>
                  <a:lnTo>
                    <a:pt x="219938" y="25483"/>
                  </a:lnTo>
                  <a:lnTo>
                    <a:pt x="225443" y="26105"/>
                  </a:lnTo>
                  <a:lnTo>
                    <a:pt x="228107" y="26549"/>
                  </a:lnTo>
                  <a:lnTo>
                    <a:pt x="230859" y="26993"/>
                  </a:lnTo>
                  <a:lnTo>
                    <a:pt x="233523" y="27437"/>
                  </a:lnTo>
                  <a:lnTo>
                    <a:pt x="236187" y="28058"/>
                  </a:lnTo>
                  <a:lnTo>
                    <a:pt x="238762" y="28680"/>
                  </a:lnTo>
                  <a:lnTo>
                    <a:pt x="241426" y="29301"/>
                  </a:lnTo>
                  <a:lnTo>
                    <a:pt x="244001" y="30012"/>
                  </a:lnTo>
                  <a:lnTo>
                    <a:pt x="246576" y="30811"/>
                  </a:lnTo>
                  <a:lnTo>
                    <a:pt x="246576" y="172612"/>
                  </a:lnTo>
                  <a:lnTo>
                    <a:pt x="244001" y="171813"/>
                  </a:lnTo>
                  <a:lnTo>
                    <a:pt x="241426" y="171103"/>
                  </a:lnTo>
                  <a:lnTo>
                    <a:pt x="238762" y="170393"/>
                  </a:lnTo>
                  <a:lnTo>
                    <a:pt x="236187" y="169771"/>
                  </a:lnTo>
                  <a:lnTo>
                    <a:pt x="233523" y="169238"/>
                  </a:lnTo>
                  <a:lnTo>
                    <a:pt x="230859" y="168706"/>
                  </a:lnTo>
                  <a:lnTo>
                    <a:pt x="228107" y="168262"/>
                  </a:lnTo>
                  <a:lnTo>
                    <a:pt x="225443" y="167906"/>
                  </a:lnTo>
                  <a:lnTo>
                    <a:pt x="219938" y="167196"/>
                  </a:lnTo>
                  <a:lnTo>
                    <a:pt x="214433" y="166752"/>
                  </a:lnTo>
                  <a:lnTo>
                    <a:pt x="208928" y="166486"/>
                  </a:lnTo>
                  <a:lnTo>
                    <a:pt x="203423" y="166397"/>
                  </a:lnTo>
                  <a:lnTo>
                    <a:pt x="199338" y="166486"/>
                  </a:lnTo>
                  <a:lnTo>
                    <a:pt x="195165" y="166752"/>
                  </a:lnTo>
                  <a:lnTo>
                    <a:pt x="190814" y="167196"/>
                  </a:lnTo>
                  <a:lnTo>
                    <a:pt x="186286" y="167818"/>
                  </a:lnTo>
                  <a:lnTo>
                    <a:pt x="181757" y="168617"/>
                  </a:lnTo>
                  <a:lnTo>
                    <a:pt x="177140" y="169505"/>
                  </a:lnTo>
                  <a:lnTo>
                    <a:pt x="172523" y="170570"/>
                  </a:lnTo>
                  <a:lnTo>
                    <a:pt x="167906" y="171724"/>
                  </a:lnTo>
                  <a:lnTo>
                    <a:pt x="163289" y="173056"/>
                  </a:lnTo>
                  <a:lnTo>
                    <a:pt x="158849" y="174477"/>
                  </a:lnTo>
                  <a:lnTo>
                    <a:pt x="154498" y="175986"/>
                  </a:lnTo>
                  <a:lnTo>
                    <a:pt x="150236" y="177585"/>
                  </a:lnTo>
                  <a:lnTo>
                    <a:pt x="146241" y="179272"/>
                  </a:lnTo>
                  <a:lnTo>
                    <a:pt x="142422" y="181136"/>
                  </a:lnTo>
                  <a:lnTo>
                    <a:pt x="138871" y="183001"/>
                  </a:lnTo>
                  <a:lnTo>
                    <a:pt x="135586" y="184866"/>
                  </a:lnTo>
                  <a:lnTo>
                    <a:pt x="135586" y="43153"/>
                  </a:lnTo>
                  <a:lnTo>
                    <a:pt x="138871" y="41200"/>
                  </a:lnTo>
                  <a:lnTo>
                    <a:pt x="142422" y="39335"/>
                  </a:lnTo>
                  <a:lnTo>
                    <a:pt x="146241" y="37559"/>
                  </a:lnTo>
                  <a:lnTo>
                    <a:pt x="150236" y="35783"/>
                  </a:lnTo>
                  <a:lnTo>
                    <a:pt x="154498" y="34185"/>
                  </a:lnTo>
                  <a:lnTo>
                    <a:pt x="158849" y="32676"/>
                  </a:lnTo>
                  <a:lnTo>
                    <a:pt x="163289" y="31255"/>
                  </a:lnTo>
                  <a:lnTo>
                    <a:pt x="167906" y="29923"/>
                  </a:lnTo>
                  <a:lnTo>
                    <a:pt x="172523" y="28769"/>
                  </a:lnTo>
                  <a:lnTo>
                    <a:pt x="177140" y="27703"/>
                  </a:lnTo>
                  <a:lnTo>
                    <a:pt x="181757" y="26815"/>
                  </a:lnTo>
                  <a:lnTo>
                    <a:pt x="186286" y="26016"/>
                  </a:lnTo>
                  <a:lnTo>
                    <a:pt x="190814" y="25483"/>
                  </a:lnTo>
                  <a:lnTo>
                    <a:pt x="195165" y="25039"/>
                  </a:lnTo>
                  <a:lnTo>
                    <a:pt x="199338" y="24773"/>
                  </a:lnTo>
                  <a:lnTo>
                    <a:pt x="203423" y="24684"/>
                  </a:lnTo>
                  <a:close/>
                  <a:moveTo>
                    <a:pt x="67748" y="0"/>
                  </a:moveTo>
                  <a:lnTo>
                    <a:pt x="63220" y="89"/>
                  </a:lnTo>
                  <a:lnTo>
                    <a:pt x="58692" y="266"/>
                  </a:lnTo>
                  <a:lnTo>
                    <a:pt x="54163" y="533"/>
                  </a:lnTo>
                  <a:lnTo>
                    <a:pt x="49546" y="977"/>
                  </a:lnTo>
                  <a:lnTo>
                    <a:pt x="45018" y="1509"/>
                  </a:lnTo>
                  <a:lnTo>
                    <a:pt x="40489" y="2220"/>
                  </a:lnTo>
                  <a:lnTo>
                    <a:pt x="35961" y="3108"/>
                  </a:lnTo>
                  <a:lnTo>
                    <a:pt x="31610" y="4173"/>
                  </a:lnTo>
                  <a:lnTo>
                    <a:pt x="27259" y="5328"/>
                  </a:lnTo>
                  <a:lnTo>
                    <a:pt x="22908" y="6659"/>
                  </a:lnTo>
                  <a:lnTo>
                    <a:pt x="18824" y="8169"/>
                  </a:lnTo>
                  <a:lnTo>
                    <a:pt x="16782" y="8968"/>
                  </a:lnTo>
                  <a:lnTo>
                    <a:pt x="14739" y="9856"/>
                  </a:lnTo>
                  <a:lnTo>
                    <a:pt x="12786" y="10744"/>
                  </a:lnTo>
                  <a:lnTo>
                    <a:pt x="10833" y="11721"/>
                  </a:lnTo>
                  <a:lnTo>
                    <a:pt x="8879" y="12697"/>
                  </a:lnTo>
                  <a:lnTo>
                    <a:pt x="7015" y="13763"/>
                  </a:lnTo>
                  <a:lnTo>
                    <a:pt x="5239" y="14917"/>
                  </a:lnTo>
                  <a:lnTo>
                    <a:pt x="3463" y="16071"/>
                  </a:lnTo>
                  <a:lnTo>
                    <a:pt x="1687" y="17226"/>
                  </a:lnTo>
                  <a:lnTo>
                    <a:pt x="0" y="18469"/>
                  </a:lnTo>
                  <a:lnTo>
                    <a:pt x="0" y="199073"/>
                  </a:lnTo>
                  <a:lnTo>
                    <a:pt x="0" y="199694"/>
                  </a:lnTo>
                  <a:lnTo>
                    <a:pt x="89" y="200227"/>
                  </a:lnTo>
                  <a:lnTo>
                    <a:pt x="266" y="200760"/>
                  </a:lnTo>
                  <a:lnTo>
                    <a:pt x="533" y="201381"/>
                  </a:lnTo>
                  <a:lnTo>
                    <a:pt x="799" y="201914"/>
                  </a:lnTo>
                  <a:lnTo>
                    <a:pt x="1154" y="202358"/>
                  </a:lnTo>
                  <a:lnTo>
                    <a:pt x="1865" y="203335"/>
                  </a:lnTo>
                  <a:lnTo>
                    <a:pt x="2841" y="204134"/>
                  </a:lnTo>
                  <a:lnTo>
                    <a:pt x="3374" y="204400"/>
                  </a:lnTo>
                  <a:lnTo>
                    <a:pt x="3907" y="204755"/>
                  </a:lnTo>
                  <a:lnTo>
                    <a:pt x="4440" y="204933"/>
                  </a:lnTo>
                  <a:lnTo>
                    <a:pt x="4972" y="205110"/>
                  </a:lnTo>
                  <a:lnTo>
                    <a:pt x="5594" y="205199"/>
                  </a:lnTo>
                  <a:lnTo>
                    <a:pt x="6127" y="205288"/>
                  </a:lnTo>
                  <a:lnTo>
                    <a:pt x="6571" y="205199"/>
                  </a:lnTo>
                  <a:lnTo>
                    <a:pt x="7015" y="205110"/>
                  </a:lnTo>
                  <a:lnTo>
                    <a:pt x="7725" y="204933"/>
                  </a:lnTo>
                  <a:lnTo>
                    <a:pt x="8435" y="204755"/>
                  </a:lnTo>
                  <a:lnTo>
                    <a:pt x="8790" y="204666"/>
                  </a:lnTo>
                  <a:lnTo>
                    <a:pt x="9234" y="204666"/>
                  </a:lnTo>
                  <a:lnTo>
                    <a:pt x="12431" y="203157"/>
                  </a:lnTo>
                  <a:lnTo>
                    <a:pt x="15805" y="201736"/>
                  </a:lnTo>
                  <a:lnTo>
                    <a:pt x="19268" y="200404"/>
                  </a:lnTo>
                  <a:lnTo>
                    <a:pt x="22908" y="199161"/>
                  </a:lnTo>
                  <a:lnTo>
                    <a:pt x="26549" y="197918"/>
                  </a:lnTo>
                  <a:lnTo>
                    <a:pt x="30367" y="196853"/>
                  </a:lnTo>
                  <a:lnTo>
                    <a:pt x="34185" y="195787"/>
                  </a:lnTo>
                  <a:lnTo>
                    <a:pt x="38003" y="194810"/>
                  </a:lnTo>
                  <a:lnTo>
                    <a:pt x="41910" y="194011"/>
                  </a:lnTo>
                  <a:lnTo>
                    <a:pt x="45817" y="193212"/>
                  </a:lnTo>
                  <a:lnTo>
                    <a:pt x="49635" y="192591"/>
                  </a:lnTo>
                  <a:lnTo>
                    <a:pt x="53453" y="192058"/>
                  </a:lnTo>
                  <a:lnTo>
                    <a:pt x="57182" y="191614"/>
                  </a:lnTo>
                  <a:lnTo>
                    <a:pt x="60823" y="191348"/>
                  </a:lnTo>
                  <a:lnTo>
                    <a:pt x="64374" y="191170"/>
                  </a:lnTo>
                  <a:lnTo>
                    <a:pt x="67748" y="191081"/>
                  </a:lnTo>
                  <a:lnTo>
                    <a:pt x="72277" y="191170"/>
                  </a:lnTo>
                  <a:lnTo>
                    <a:pt x="76894" y="191348"/>
                  </a:lnTo>
                  <a:lnTo>
                    <a:pt x="81422" y="191614"/>
                  </a:lnTo>
                  <a:lnTo>
                    <a:pt x="86040" y="192058"/>
                  </a:lnTo>
                  <a:lnTo>
                    <a:pt x="90568" y="192591"/>
                  </a:lnTo>
                  <a:lnTo>
                    <a:pt x="95096" y="193390"/>
                  </a:lnTo>
                  <a:lnTo>
                    <a:pt x="99536" y="194189"/>
                  </a:lnTo>
                  <a:lnTo>
                    <a:pt x="103976" y="195254"/>
                  </a:lnTo>
                  <a:lnTo>
                    <a:pt x="108326" y="196409"/>
                  </a:lnTo>
                  <a:lnTo>
                    <a:pt x="112588" y="197741"/>
                  </a:lnTo>
                  <a:lnTo>
                    <a:pt x="116762" y="199250"/>
                  </a:lnTo>
                  <a:lnTo>
                    <a:pt x="118804" y="200049"/>
                  </a:lnTo>
                  <a:lnTo>
                    <a:pt x="120846" y="200937"/>
                  </a:lnTo>
                  <a:lnTo>
                    <a:pt x="122799" y="201825"/>
                  </a:lnTo>
                  <a:lnTo>
                    <a:pt x="124753" y="202802"/>
                  </a:lnTo>
                  <a:lnTo>
                    <a:pt x="126618" y="203867"/>
                  </a:lnTo>
                  <a:lnTo>
                    <a:pt x="128482" y="204844"/>
                  </a:lnTo>
                  <a:lnTo>
                    <a:pt x="130347" y="205998"/>
                  </a:lnTo>
                  <a:lnTo>
                    <a:pt x="132123" y="207153"/>
                  </a:lnTo>
                  <a:lnTo>
                    <a:pt x="133898" y="208307"/>
                  </a:lnTo>
                  <a:lnTo>
                    <a:pt x="135586" y="209550"/>
                  </a:lnTo>
                  <a:lnTo>
                    <a:pt x="138871" y="207597"/>
                  </a:lnTo>
                  <a:lnTo>
                    <a:pt x="142422" y="205732"/>
                  </a:lnTo>
                  <a:lnTo>
                    <a:pt x="146241" y="203956"/>
                  </a:lnTo>
                  <a:lnTo>
                    <a:pt x="150236" y="202269"/>
                  </a:lnTo>
                  <a:lnTo>
                    <a:pt x="154498" y="200671"/>
                  </a:lnTo>
                  <a:lnTo>
                    <a:pt x="158849" y="199073"/>
                  </a:lnTo>
                  <a:lnTo>
                    <a:pt x="163289" y="197652"/>
                  </a:lnTo>
                  <a:lnTo>
                    <a:pt x="167906" y="196409"/>
                  </a:lnTo>
                  <a:lnTo>
                    <a:pt x="172523" y="195166"/>
                  </a:lnTo>
                  <a:lnTo>
                    <a:pt x="177140" y="194189"/>
                  </a:lnTo>
                  <a:lnTo>
                    <a:pt x="181757" y="193212"/>
                  </a:lnTo>
                  <a:lnTo>
                    <a:pt x="186286" y="192502"/>
                  </a:lnTo>
                  <a:lnTo>
                    <a:pt x="190814" y="191880"/>
                  </a:lnTo>
                  <a:lnTo>
                    <a:pt x="195165" y="191436"/>
                  </a:lnTo>
                  <a:lnTo>
                    <a:pt x="199338" y="191170"/>
                  </a:lnTo>
                  <a:lnTo>
                    <a:pt x="203423" y="191081"/>
                  </a:lnTo>
                  <a:lnTo>
                    <a:pt x="207241" y="191081"/>
                  </a:lnTo>
                  <a:lnTo>
                    <a:pt x="211059" y="191259"/>
                  </a:lnTo>
                  <a:lnTo>
                    <a:pt x="214877" y="191436"/>
                  </a:lnTo>
                  <a:lnTo>
                    <a:pt x="218695" y="191792"/>
                  </a:lnTo>
                  <a:lnTo>
                    <a:pt x="222513" y="192235"/>
                  </a:lnTo>
                  <a:lnTo>
                    <a:pt x="226331" y="192768"/>
                  </a:lnTo>
                  <a:lnTo>
                    <a:pt x="230060" y="193390"/>
                  </a:lnTo>
                  <a:lnTo>
                    <a:pt x="233790" y="194100"/>
                  </a:lnTo>
                  <a:lnTo>
                    <a:pt x="237519" y="194899"/>
                  </a:lnTo>
                  <a:lnTo>
                    <a:pt x="241159" y="195876"/>
                  </a:lnTo>
                  <a:lnTo>
                    <a:pt x="244800" y="196941"/>
                  </a:lnTo>
                  <a:lnTo>
                    <a:pt x="248351" y="198096"/>
                  </a:lnTo>
                  <a:lnTo>
                    <a:pt x="251903" y="199428"/>
                  </a:lnTo>
                  <a:lnTo>
                    <a:pt x="255277" y="200848"/>
                  </a:lnTo>
                  <a:lnTo>
                    <a:pt x="258651" y="202358"/>
                  </a:lnTo>
                  <a:lnTo>
                    <a:pt x="261937" y="204045"/>
                  </a:lnTo>
                  <a:lnTo>
                    <a:pt x="262736" y="204400"/>
                  </a:lnTo>
                  <a:lnTo>
                    <a:pt x="263446" y="204578"/>
                  </a:lnTo>
                  <a:lnTo>
                    <a:pt x="264156" y="204666"/>
                  </a:lnTo>
                  <a:lnTo>
                    <a:pt x="265044" y="204666"/>
                  </a:lnTo>
                  <a:lnTo>
                    <a:pt x="265577" y="204578"/>
                  </a:lnTo>
                  <a:lnTo>
                    <a:pt x="266199" y="204489"/>
                  </a:lnTo>
                  <a:lnTo>
                    <a:pt x="266731" y="204311"/>
                  </a:lnTo>
                  <a:lnTo>
                    <a:pt x="267264" y="204134"/>
                  </a:lnTo>
                  <a:lnTo>
                    <a:pt x="267797" y="203867"/>
                  </a:lnTo>
                  <a:lnTo>
                    <a:pt x="268330" y="203512"/>
                  </a:lnTo>
                  <a:lnTo>
                    <a:pt x="269306" y="202713"/>
                  </a:lnTo>
                  <a:lnTo>
                    <a:pt x="270017" y="201736"/>
                  </a:lnTo>
                  <a:lnTo>
                    <a:pt x="270372" y="201292"/>
                  </a:lnTo>
                  <a:lnTo>
                    <a:pt x="270638" y="200760"/>
                  </a:lnTo>
                  <a:lnTo>
                    <a:pt x="270905" y="200138"/>
                  </a:lnTo>
                  <a:lnTo>
                    <a:pt x="271082" y="199605"/>
                  </a:lnTo>
                  <a:lnTo>
                    <a:pt x="271171" y="199073"/>
                  </a:lnTo>
                  <a:lnTo>
                    <a:pt x="271171" y="198451"/>
                  </a:lnTo>
                  <a:lnTo>
                    <a:pt x="271171" y="18469"/>
                  </a:lnTo>
                  <a:lnTo>
                    <a:pt x="268418" y="16515"/>
                  </a:lnTo>
                  <a:lnTo>
                    <a:pt x="265488" y="14651"/>
                  </a:lnTo>
                  <a:lnTo>
                    <a:pt x="262558" y="12964"/>
                  </a:lnTo>
                  <a:lnTo>
                    <a:pt x="259539" y="11365"/>
                  </a:lnTo>
                  <a:lnTo>
                    <a:pt x="256432" y="9945"/>
                  </a:lnTo>
                  <a:lnTo>
                    <a:pt x="253235" y="8613"/>
                  </a:lnTo>
                  <a:lnTo>
                    <a:pt x="249950" y="7370"/>
                  </a:lnTo>
                  <a:lnTo>
                    <a:pt x="246576" y="6127"/>
                  </a:lnTo>
                  <a:lnTo>
                    <a:pt x="243912" y="5328"/>
                  </a:lnTo>
                  <a:lnTo>
                    <a:pt x="241337" y="4617"/>
                  </a:lnTo>
                  <a:lnTo>
                    <a:pt x="238673" y="3996"/>
                  </a:lnTo>
                  <a:lnTo>
                    <a:pt x="236009" y="3374"/>
                  </a:lnTo>
                  <a:lnTo>
                    <a:pt x="233346" y="2841"/>
                  </a:lnTo>
                  <a:lnTo>
                    <a:pt x="230682" y="2309"/>
                  </a:lnTo>
                  <a:lnTo>
                    <a:pt x="225266" y="1421"/>
                  </a:lnTo>
                  <a:lnTo>
                    <a:pt x="219760" y="799"/>
                  </a:lnTo>
                  <a:lnTo>
                    <a:pt x="214255" y="355"/>
                  </a:lnTo>
                  <a:lnTo>
                    <a:pt x="208839" y="89"/>
                  </a:lnTo>
                  <a:lnTo>
                    <a:pt x="203423" y="0"/>
                  </a:lnTo>
                  <a:lnTo>
                    <a:pt x="198894" y="89"/>
                  </a:lnTo>
                  <a:lnTo>
                    <a:pt x="194277" y="266"/>
                  </a:lnTo>
                  <a:lnTo>
                    <a:pt x="189749" y="533"/>
                  </a:lnTo>
                  <a:lnTo>
                    <a:pt x="185131" y="977"/>
                  </a:lnTo>
                  <a:lnTo>
                    <a:pt x="180603" y="1509"/>
                  </a:lnTo>
                  <a:lnTo>
                    <a:pt x="176075" y="2220"/>
                  </a:lnTo>
                  <a:lnTo>
                    <a:pt x="171635" y="3108"/>
                  </a:lnTo>
                  <a:lnTo>
                    <a:pt x="167195" y="4173"/>
                  </a:lnTo>
                  <a:lnTo>
                    <a:pt x="162845" y="5328"/>
                  </a:lnTo>
                  <a:lnTo>
                    <a:pt x="158583" y="6659"/>
                  </a:lnTo>
                  <a:lnTo>
                    <a:pt x="154409" y="8169"/>
                  </a:lnTo>
                  <a:lnTo>
                    <a:pt x="152367" y="8968"/>
                  </a:lnTo>
                  <a:lnTo>
                    <a:pt x="150325" y="9856"/>
                  </a:lnTo>
                  <a:lnTo>
                    <a:pt x="148372" y="10744"/>
                  </a:lnTo>
                  <a:lnTo>
                    <a:pt x="146418" y="11721"/>
                  </a:lnTo>
                  <a:lnTo>
                    <a:pt x="144554" y="12697"/>
                  </a:lnTo>
                  <a:lnTo>
                    <a:pt x="142689" y="13763"/>
                  </a:lnTo>
                  <a:lnTo>
                    <a:pt x="140824" y="14917"/>
                  </a:lnTo>
                  <a:lnTo>
                    <a:pt x="139048" y="16071"/>
                  </a:lnTo>
                  <a:lnTo>
                    <a:pt x="137273" y="17226"/>
                  </a:lnTo>
                  <a:lnTo>
                    <a:pt x="135586" y="18469"/>
                  </a:lnTo>
                  <a:lnTo>
                    <a:pt x="133898" y="17226"/>
                  </a:lnTo>
                  <a:lnTo>
                    <a:pt x="132123" y="16071"/>
                  </a:lnTo>
                  <a:lnTo>
                    <a:pt x="130347" y="14917"/>
                  </a:lnTo>
                  <a:lnTo>
                    <a:pt x="128482" y="13763"/>
                  </a:lnTo>
                  <a:lnTo>
                    <a:pt x="126618" y="12697"/>
                  </a:lnTo>
                  <a:lnTo>
                    <a:pt x="124753" y="11721"/>
                  </a:lnTo>
                  <a:lnTo>
                    <a:pt x="122799" y="10744"/>
                  </a:lnTo>
                  <a:lnTo>
                    <a:pt x="120846" y="9856"/>
                  </a:lnTo>
                  <a:lnTo>
                    <a:pt x="118804" y="8968"/>
                  </a:lnTo>
                  <a:lnTo>
                    <a:pt x="116762" y="8169"/>
                  </a:lnTo>
                  <a:lnTo>
                    <a:pt x="112588" y="6659"/>
                  </a:lnTo>
                  <a:lnTo>
                    <a:pt x="108326" y="5328"/>
                  </a:lnTo>
                  <a:lnTo>
                    <a:pt x="103976" y="4173"/>
                  </a:lnTo>
                  <a:lnTo>
                    <a:pt x="99536" y="3108"/>
                  </a:lnTo>
                  <a:lnTo>
                    <a:pt x="95096" y="2220"/>
                  </a:lnTo>
                  <a:lnTo>
                    <a:pt x="90568" y="1509"/>
                  </a:lnTo>
                  <a:lnTo>
                    <a:pt x="86040" y="977"/>
                  </a:lnTo>
                  <a:lnTo>
                    <a:pt x="81422" y="533"/>
                  </a:lnTo>
                  <a:lnTo>
                    <a:pt x="76894" y="266"/>
                  </a:lnTo>
                  <a:lnTo>
                    <a:pt x="72277" y="89"/>
                  </a:lnTo>
                  <a:lnTo>
                    <a:pt x="677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2"/>
            <p:cNvSpPr/>
            <p:nvPr/>
          </p:nvSpPr>
          <p:spPr>
            <a:xfrm>
              <a:off x="4118525" y="1625500"/>
              <a:ext cx="2157675" cy="765850"/>
            </a:xfrm>
            <a:custGeom>
              <a:avLst/>
              <a:gdLst/>
              <a:ahLst/>
              <a:cxnLst/>
              <a:rect l="l" t="t" r="r" b="b"/>
              <a:pathLst>
                <a:path w="86307" h="30634" extrusionOk="0">
                  <a:moveTo>
                    <a:pt x="51589" y="0"/>
                  </a:moveTo>
                  <a:lnTo>
                    <a:pt x="47682" y="178"/>
                  </a:lnTo>
                  <a:lnTo>
                    <a:pt x="43864" y="355"/>
                  </a:lnTo>
                  <a:lnTo>
                    <a:pt x="40135" y="622"/>
                  </a:lnTo>
                  <a:lnTo>
                    <a:pt x="36405" y="977"/>
                  </a:lnTo>
                  <a:lnTo>
                    <a:pt x="32765" y="1421"/>
                  </a:lnTo>
                  <a:lnTo>
                    <a:pt x="29213" y="1954"/>
                  </a:lnTo>
                  <a:lnTo>
                    <a:pt x="25662" y="2575"/>
                  </a:lnTo>
                  <a:lnTo>
                    <a:pt x="22199" y="3286"/>
                  </a:lnTo>
                  <a:lnTo>
                    <a:pt x="18825" y="3996"/>
                  </a:lnTo>
                  <a:lnTo>
                    <a:pt x="15539" y="4884"/>
                  </a:lnTo>
                  <a:lnTo>
                    <a:pt x="12254" y="5772"/>
                  </a:lnTo>
                  <a:lnTo>
                    <a:pt x="9057" y="6748"/>
                  </a:lnTo>
                  <a:lnTo>
                    <a:pt x="5950" y="7814"/>
                  </a:lnTo>
                  <a:lnTo>
                    <a:pt x="2931" y="8968"/>
                  </a:lnTo>
                  <a:lnTo>
                    <a:pt x="1" y="10211"/>
                  </a:lnTo>
                  <a:lnTo>
                    <a:pt x="1" y="30634"/>
                  </a:lnTo>
                  <a:lnTo>
                    <a:pt x="2664" y="29213"/>
                  </a:lnTo>
                  <a:lnTo>
                    <a:pt x="5417" y="27881"/>
                  </a:lnTo>
                  <a:lnTo>
                    <a:pt x="8347" y="26638"/>
                  </a:lnTo>
                  <a:lnTo>
                    <a:pt x="11455" y="25395"/>
                  </a:lnTo>
                  <a:lnTo>
                    <a:pt x="14563" y="24329"/>
                  </a:lnTo>
                  <a:lnTo>
                    <a:pt x="17848" y="23353"/>
                  </a:lnTo>
                  <a:lnTo>
                    <a:pt x="21133" y="22465"/>
                  </a:lnTo>
                  <a:lnTo>
                    <a:pt x="24596" y="21577"/>
                  </a:lnTo>
                  <a:lnTo>
                    <a:pt x="28148" y="20866"/>
                  </a:lnTo>
                  <a:lnTo>
                    <a:pt x="31788" y="20245"/>
                  </a:lnTo>
                  <a:lnTo>
                    <a:pt x="35606" y="19712"/>
                  </a:lnTo>
                  <a:lnTo>
                    <a:pt x="39424" y="19268"/>
                  </a:lnTo>
                  <a:lnTo>
                    <a:pt x="43331" y="18913"/>
                  </a:lnTo>
                  <a:lnTo>
                    <a:pt x="47238" y="18647"/>
                  </a:lnTo>
                  <a:lnTo>
                    <a:pt x="51322" y="18469"/>
                  </a:lnTo>
                  <a:lnTo>
                    <a:pt x="59491" y="18469"/>
                  </a:lnTo>
                  <a:lnTo>
                    <a:pt x="63487" y="18647"/>
                  </a:lnTo>
                  <a:lnTo>
                    <a:pt x="67483" y="18913"/>
                  </a:lnTo>
                  <a:lnTo>
                    <a:pt x="71389" y="19268"/>
                  </a:lnTo>
                  <a:lnTo>
                    <a:pt x="75207" y="19712"/>
                  </a:lnTo>
                  <a:lnTo>
                    <a:pt x="79026" y="20245"/>
                  </a:lnTo>
                  <a:lnTo>
                    <a:pt x="82666" y="20955"/>
                  </a:lnTo>
                  <a:lnTo>
                    <a:pt x="86307" y="21666"/>
                  </a:lnTo>
                  <a:lnTo>
                    <a:pt x="86307" y="2930"/>
                  </a:lnTo>
                  <a:lnTo>
                    <a:pt x="82577" y="2309"/>
                  </a:lnTo>
                  <a:lnTo>
                    <a:pt x="78848" y="1687"/>
                  </a:lnTo>
                  <a:lnTo>
                    <a:pt x="75030" y="1155"/>
                  </a:lnTo>
                  <a:lnTo>
                    <a:pt x="71212" y="711"/>
                  </a:lnTo>
                  <a:lnTo>
                    <a:pt x="67305" y="444"/>
                  </a:lnTo>
                  <a:lnTo>
                    <a:pt x="63398" y="178"/>
                  </a:lnTo>
                  <a:lnTo>
                    <a:pt x="59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2"/>
            <p:cNvSpPr/>
            <p:nvPr/>
          </p:nvSpPr>
          <p:spPr>
            <a:xfrm>
              <a:off x="4118525" y="2444600"/>
              <a:ext cx="2157675" cy="768075"/>
            </a:xfrm>
            <a:custGeom>
              <a:avLst/>
              <a:gdLst/>
              <a:ahLst/>
              <a:cxnLst/>
              <a:rect l="l" t="t" r="r" b="b"/>
              <a:pathLst>
                <a:path w="86307" h="30723" extrusionOk="0">
                  <a:moveTo>
                    <a:pt x="51589" y="1"/>
                  </a:moveTo>
                  <a:lnTo>
                    <a:pt x="47682" y="178"/>
                  </a:lnTo>
                  <a:lnTo>
                    <a:pt x="43864" y="356"/>
                  </a:lnTo>
                  <a:lnTo>
                    <a:pt x="40135" y="711"/>
                  </a:lnTo>
                  <a:lnTo>
                    <a:pt x="36405" y="1066"/>
                  </a:lnTo>
                  <a:lnTo>
                    <a:pt x="32765" y="1510"/>
                  </a:lnTo>
                  <a:lnTo>
                    <a:pt x="29213" y="2043"/>
                  </a:lnTo>
                  <a:lnTo>
                    <a:pt x="25662" y="2664"/>
                  </a:lnTo>
                  <a:lnTo>
                    <a:pt x="22199" y="3375"/>
                  </a:lnTo>
                  <a:lnTo>
                    <a:pt x="18825" y="4085"/>
                  </a:lnTo>
                  <a:lnTo>
                    <a:pt x="15539" y="4973"/>
                  </a:lnTo>
                  <a:lnTo>
                    <a:pt x="12254" y="5861"/>
                  </a:lnTo>
                  <a:lnTo>
                    <a:pt x="9057" y="6838"/>
                  </a:lnTo>
                  <a:lnTo>
                    <a:pt x="5950" y="7903"/>
                  </a:lnTo>
                  <a:lnTo>
                    <a:pt x="2931" y="9057"/>
                  </a:lnTo>
                  <a:lnTo>
                    <a:pt x="1" y="10212"/>
                  </a:lnTo>
                  <a:lnTo>
                    <a:pt x="1" y="30723"/>
                  </a:lnTo>
                  <a:lnTo>
                    <a:pt x="2664" y="29213"/>
                  </a:lnTo>
                  <a:lnTo>
                    <a:pt x="5417" y="27881"/>
                  </a:lnTo>
                  <a:lnTo>
                    <a:pt x="8347" y="26638"/>
                  </a:lnTo>
                  <a:lnTo>
                    <a:pt x="11455" y="25484"/>
                  </a:lnTo>
                  <a:lnTo>
                    <a:pt x="14563" y="24330"/>
                  </a:lnTo>
                  <a:lnTo>
                    <a:pt x="17848" y="23353"/>
                  </a:lnTo>
                  <a:lnTo>
                    <a:pt x="21133" y="22465"/>
                  </a:lnTo>
                  <a:lnTo>
                    <a:pt x="24596" y="21666"/>
                  </a:lnTo>
                  <a:lnTo>
                    <a:pt x="28148" y="20867"/>
                  </a:lnTo>
                  <a:lnTo>
                    <a:pt x="31788" y="20245"/>
                  </a:lnTo>
                  <a:lnTo>
                    <a:pt x="35606" y="19713"/>
                  </a:lnTo>
                  <a:lnTo>
                    <a:pt x="39424" y="19269"/>
                  </a:lnTo>
                  <a:lnTo>
                    <a:pt x="43331" y="18913"/>
                  </a:lnTo>
                  <a:lnTo>
                    <a:pt x="47238" y="18647"/>
                  </a:lnTo>
                  <a:lnTo>
                    <a:pt x="51322" y="18558"/>
                  </a:lnTo>
                  <a:lnTo>
                    <a:pt x="55496" y="18469"/>
                  </a:lnTo>
                  <a:lnTo>
                    <a:pt x="59491" y="18558"/>
                  </a:lnTo>
                  <a:lnTo>
                    <a:pt x="63487" y="18736"/>
                  </a:lnTo>
                  <a:lnTo>
                    <a:pt x="67483" y="18913"/>
                  </a:lnTo>
                  <a:lnTo>
                    <a:pt x="71389" y="19269"/>
                  </a:lnTo>
                  <a:lnTo>
                    <a:pt x="75207" y="19801"/>
                  </a:lnTo>
                  <a:lnTo>
                    <a:pt x="79026" y="20334"/>
                  </a:lnTo>
                  <a:lnTo>
                    <a:pt x="82666" y="20956"/>
                  </a:lnTo>
                  <a:lnTo>
                    <a:pt x="86307" y="21666"/>
                  </a:lnTo>
                  <a:lnTo>
                    <a:pt x="86307" y="2931"/>
                  </a:lnTo>
                  <a:lnTo>
                    <a:pt x="82577" y="2309"/>
                  </a:lnTo>
                  <a:lnTo>
                    <a:pt x="78848" y="1688"/>
                  </a:lnTo>
                  <a:lnTo>
                    <a:pt x="75030" y="1244"/>
                  </a:lnTo>
                  <a:lnTo>
                    <a:pt x="71212" y="800"/>
                  </a:lnTo>
                  <a:lnTo>
                    <a:pt x="67305" y="445"/>
                  </a:lnTo>
                  <a:lnTo>
                    <a:pt x="63398" y="178"/>
                  </a:lnTo>
                  <a:lnTo>
                    <a:pt x="59403" y="89"/>
                  </a:lnTo>
                  <a:lnTo>
                    <a:pt x="55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2"/>
            <p:cNvSpPr/>
            <p:nvPr/>
          </p:nvSpPr>
          <p:spPr>
            <a:xfrm>
              <a:off x="4118525" y="3268150"/>
              <a:ext cx="2157675" cy="765850"/>
            </a:xfrm>
            <a:custGeom>
              <a:avLst/>
              <a:gdLst/>
              <a:ahLst/>
              <a:cxnLst/>
              <a:rect l="l" t="t" r="r" b="b"/>
              <a:pathLst>
                <a:path w="86307" h="30634" extrusionOk="0">
                  <a:moveTo>
                    <a:pt x="51589" y="1"/>
                  </a:moveTo>
                  <a:lnTo>
                    <a:pt x="47682" y="178"/>
                  </a:lnTo>
                  <a:lnTo>
                    <a:pt x="43864" y="356"/>
                  </a:lnTo>
                  <a:lnTo>
                    <a:pt x="40135" y="622"/>
                  </a:lnTo>
                  <a:lnTo>
                    <a:pt x="36405" y="977"/>
                  </a:lnTo>
                  <a:lnTo>
                    <a:pt x="32765" y="1421"/>
                  </a:lnTo>
                  <a:lnTo>
                    <a:pt x="29213" y="1954"/>
                  </a:lnTo>
                  <a:lnTo>
                    <a:pt x="25662" y="2576"/>
                  </a:lnTo>
                  <a:lnTo>
                    <a:pt x="22199" y="3286"/>
                  </a:lnTo>
                  <a:lnTo>
                    <a:pt x="18825" y="3996"/>
                  </a:lnTo>
                  <a:lnTo>
                    <a:pt x="15539" y="4884"/>
                  </a:lnTo>
                  <a:lnTo>
                    <a:pt x="12254" y="5772"/>
                  </a:lnTo>
                  <a:lnTo>
                    <a:pt x="9057" y="6749"/>
                  </a:lnTo>
                  <a:lnTo>
                    <a:pt x="5950" y="7814"/>
                  </a:lnTo>
                  <a:lnTo>
                    <a:pt x="2931" y="8969"/>
                  </a:lnTo>
                  <a:lnTo>
                    <a:pt x="1" y="10212"/>
                  </a:lnTo>
                  <a:lnTo>
                    <a:pt x="1" y="30634"/>
                  </a:lnTo>
                  <a:lnTo>
                    <a:pt x="2664" y="29213"/>
                  </a:lnTo>
                  <a:lnTo>
                    <a:pt x="5417" y="27881"/>
                  </a:lnTo>
                  <a:lnTo>
                    <a:pt x="8347" y="26638"/>
                  </a:lnTo>
                  <a:lnTo>
                    <a:pt x="11455" y="25395"/>
                  </a:lnTo>
                  <a:lnTo>
                    <a:pt x="14563" y="24330"/>
                  </a:lnTo>
                  <a:lnTo>
                    <a:pt x="17848" y="23353"/>
                  </a:lnTo>
                  <a:lnTo>
                    <a:pt x="21133" y="22465"/>
                  </a:lnTo>
                  <a:lnTo>
                    <a:pt x="24596" y="21577"/>
                  </a:lnTo>
                  <a:lnTo>
                    <a:pt x="28148" y="20867"/>
                  </a:lnTo>
                  <a:lnTo>
                    <a:pt x="31788" y="20245"/>
                  </a:lnTo>
                  <a:lnTo>
                    <a:pt x="35606" y="19713"/>
                  </a:lnTo>
                  <a:lnTo>
                    <a:pt x="39424" y="19269"/>
                  </a:lnTo>
                  <a:lnTo>
                    <a:pt x="43331" y="18913"/>
                  </a:lnTo>
                  <a:lnTo>
                    <a:pt x="47238" y="18647"/>
                  </a:lnTo>
                  <a:lnTo>
                    <a:pt x="51322" y="18469"/>
                  </a:lnTo>
                  <a:lnTo>
                    <a:pt x="55496" y="18469"/>
                  </a:lnTo>
                  <a:lnTo>
                    <a:pt x="59491" y="18558"/>
                  </a:lnTo>
                  <a:lnTo>
                    <a:pt x="63487" y="18647"/>
                  </a:lnTo>
                  <a:lnTo>
                    <a:pt x="67483" y="18913"/>
                  </a:lnTo>
                  <a:lnTo>
                    <a:pt x="71389" y="19269"/>
                  </a:lnTo>
                  <a:lnTo>
                    <a:pt x="75207" y="19713"/>
                  </a:lnTo>
                  <a:lnTo>
                    <a:pt x="79026" y="20245"/>
                  </a:lnTo>
                  <a:lnTo>
                    <a:pt x="82666" y="20956"/>
                  </a:lnTo>
                  <a:lnTo>
                    <a:pt x="86307" y="21666"/>
                  </a:lnTo>
                  <a:lnTo>
                    <a:pt x="86307" y="2931"/>
                  </a:lnTo>
                  <a:lnTo>
                    <a:pt x="82577" y="2220"/>
                  </a:lnTo>
                  <a:lnTo>
                    <a:pt x="78848" y="1599"/>
                  </a:lnTo>
                  <a:lnTo>
                    <a:pt x="75030" y="1155"/>
                  </a:lnTo>
                  <a:lnTo>
                    <a:pt x="71212" y="711"/>
                  </a:lnTo>
                  <a:lnTo>
                    <a:pt x="67305" y="356"/>
                  </a:lnTo>
                  <a:lnTo>
                    <a:pt x="63398" y="178"/>
                  </a:lnTo>
                  <a:lnTo>
                    <a:pt x="594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63"/>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Next steps</a:t>
            </a:r>
            <a:endParaRPr sz="2400">
              <a:solidFill>
                <a:srgbClr val="5F6368"/>
              </a:solidFill>
              <a:latin typeface="Open Sans"/>
              <a:ea typeface="Open Sans"/>
              <a:cs typeface="Open Sans"/>
              <a:sym typeface="Open Sans"/>
            </a:endParaRPr>
          </a:p>
        </p:txBody>
      </p:sp>
      <p:sp>
        <p:nvSpPr>
          <p:cNvPr id="404" name="Google Shape;404;p63"/>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3"/>
          <p:cNvSpPr txBox="1"/>
          <p:nvPr/>
        </p:nvSpPr>
        <p:spPr>
          <a:xfrm>
            <a:off x="711325" y="1917800"/>
            <a:ext cx="2049000" cy="1458831"/>
          </a:xfrm>
          <a:prstGeom prst="rect">
            <a:avLst/>
          </a:prstGeom>
          <a:noFill/>
          <a:ln>
            <a:noFill/>
          </a:ln>
        </p:spPr>
        <p:txBody>
          <a:bodyPr spcFirstLastPara="1" wrap="square" lIns="91425" tIns="91425" rIns="91425" bIns="91425" anchor="t" anchorCtr="0">
            <a:spAutoFit/>
          </a:bodyPr>
          <a:lstStyle/>
          <a:p>
            <a:pPr lvl="0" algn="ctr">
              <a:lnSpc>
                <a:spcPct val="115000"/>
              </a:lnSpc>
              <a:buClr>
                <a:schemeClr val="dk1"/>
              </a:buClr>
              <a:buSzPts val="1100"/>
            </a:pPr>
            <a:r>
              <a:rPr lang="en-US" sz="1200" dirty="0">
                <a:solidFill>
                  <a:srgbClr val="5F6368"/>
                </a:solidFill>
                <a:latin typeface="Open Sans"/>
                <a:ea typeface="Open Sans"/>
                <a:cs typeface="Open Sans"/>
                <a:sym typeface="Open Sans"/>
              </a:rPr>
              <a:t>Conduct another round of usability studies to validate whether the pain points users experienced have been effectively addressed.</a:t>
            </a:r>
            <a:endParaRPr lang="en-US" sz="1200" dirty="0"/>
          </a:p>
        </p:txBody>
      </p:sp>
      <p:sp>
        <p:nvSpPr>
          <p:cNvPr id="406" name="Google Shape;406;p63"/>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3"/>
          <p:cNvSpPr txBox="1"/>
          <p:nvPr/>
        </p:nvSpPr>
        <p:spPr>
          <a:xfrm>
            <a:off x="3368925" y="1917800"/>
            <a:ext cx="2049000" cy="1671196"/>
          </a:xfrm>
          <a:prstGeom prst="rect">
            <a:avLst/>
          </a:prstGeom>
          <a:noFill/>
          <a:ln>
            <a:noFill/>
          </a:ln>
        </p:spPr>
        <p:txBody>
          <a:bodyPr spcFirstLastPara="1" wrap="square" lIns="91425" tIns="91425" rIns="91425" bIns="91425" anchor="t" anchorCtr="0">
            <a:spAutoFit/>
          </a:bodyPr>
          <a:lstStyle/>
          <a:p>
            <a:pPr lvl="0" algn="ctr">
              <a:lnSpc>
                <a:spcPct val="115000"/>
              </a:lnSpc>
            </a:pPr>
            <a:r>
              <a:rPr lang="en-US" sz="1200" dirty="0">
                <a:solidFill>
                  <a:srgbClr val="5F6368"/>
                </a:solidFill>
                <a:latin typeface="Open Sans"/>
                <a:ea typeface="Open Sans"/>
                <a:cs typeface="Open Sans"/>
                <a:sym typeface="Open Sans"/>
              </a:rPr>
              <a:t>Conduct more user research to understand if there are other modules in the app which need to be made optional to make the user flow less cluttered.</a:t>
            </a:r>
            <a:endParaRPr lang="en-US" sz="1200" dirty="0"/>
          </a:p>
        </p:txBody>
      </p:sp>
      <p:sp>
        <p:nvSpPr>
          <p:cNvPr id="408" name="Google Shape;408;p63"/>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3"/>
          <p:cNvSpPr txBox="1"/>
          <p:nvPr/>
        </p:nvSpPr>
        <p:spPr>
          <a:xfrm>
            <a:off x="6026525" y="1917800"/>
            <a:ext cx="2049000" cy="821733"/>
          </a:xfrm>
          <a:prstGeom prst="rect">
            <a:avLst/>
          </a:prstGeom>
          <a:noFill/>
          <a:ln>
            <a:noFill/>
          </a:ln>
        </p:spPr>
        <p:txBody>
          <a:bodyPr spcFirstLastPara="1" wrap="square" lIns="91425" tIns="91425" rIns="91425" bIns="91425" anchor="t" anchorCtr="0">
            <a:spAutoFit/>
          </a:bodyPr>
          <a:lstStyle/>
          <a:p>
            <a:pPr lvl="0" algn="ctr">
              <a:lnSpc>
                <a:spcPct val="115000"/>
              </a:lnSpc>
            </a:pPr>
            <a:r>
              <a:rPr lang="en-US" sz="1200" dirty="0">
                <a:solidFill>
                  <a:srgbClr val="5F6368"/>
                </a:solidFill>
                <a:latin typeface="Open Sans"/>
                <a:ea typeface="Open Sans"/>
                <a:cs typeface="Open Sans"/>
                <a:sym typeface="Open Sans"/>
              </a:rPr>
              <a:t>Conduct more user research to determine any new areas of need.</a:t>
            </a:r>
            <a:endParaRPr lang="en-US" sz="1200" dirty="0"/>
          </a:p>
        </p:txBody>
      </p:sp>
      <p:sp>
        <p:nvSpPr>
          <p:cNvPr id="410" name="Google Shape;410;p63"/>
          <p:cNvSpPr/>
          <p:nvPr/>
        </p:nvSpPr>
        <p:spPr>
          <a:xfrm>
            <a:off x="14791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411" name="Google Shape;411;p63"/>
          <p:cNvSpPr/>
          <p:nvPr/>
        </p:nvSpPr>
        <p:spPr>
          <a:xfrm>
            <a:off x="41367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412" name="Google Shape;412;p63"/>
          <p:cNvSpPr/>
          <p:nvPr/>
        </p:nvSpPr>
        <p:spPr>
          <a:xfrm>
            <a:off x="6794375" y="1187633"/>
            <a:ext cx="513300" cy="513300"/>
          </a:xfrm>
          <a:prstGeom prst="ellipse">
            <a:avLst/>
          </a:prstGeom>
          <a:solidFill>
            <a:srgbClr val="5F6368"/>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64"/>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Let’s connect!</a:t>
            </a:r>
            <a:endParaRPr sz="2400">
              <a:solidFill>
                <a:srgbClr val="5F6368"/>
              </a:solidFill>
              <a:latin typeface="Open Sans"/>
              <a:ea typeface="Open Sans"/>
              <a:cs typeface="Open Sans"/>
              <a:sym typeface="Open Sans"/>
            </a:endParaRPr>
          </a:p>
        </p:txBody>
      </p:sp>
      <p:sp>
        <p:nvSpPr>
          <p:cNvPr id="418" name="Google Shape;418;p64"/>
          <p:cNvSpPr txBox="1"/>
          <p:nvPr/>
        </p:nvSpPr>
        <p:spPr>
          <a:xfrm>
            <a:off x="3064600" y="-1016100"/>
            <a:ext cx="6509400" cy="723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a:solidFill>
                  <a:srgbClr val="5F6368"/>
                </a:solidFill>
                <a:latin typeface="Open Sans"/>
                <a:ea typeface="Open Sans"/>
                <a:cs typeface="Open Sans"/>
                <a:sym typeface="Open Sans"/>
              </a:rPr>
              <a:t>Insert a few sentences summarizing the next steps you would take with this project and why. Feel free to organize next steps in a bullet point list. </a:t>
            </a:r>
            <a:endParaRPr>
              <a:solidFill>
                <a:srgbClr val="5F6368"/>
              </a:solidFill>
              <a:latin typeface="Open Sans"/>
              <a:ea typeface="Open Sans"/>
              <a:cs typeface="Open Sans"/>
              <a:sym typeface="Open Sans"/>
            </a:endParaRPr>
          </a:p>
        </p:txBody>
      </p:sp>
      <p:sp>
        <p:nvSpPr>
          <p:cNvPr id="419" name="Google Shape;419;p64"/>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4"/>
          <p:cNvSpPr txBox="1"/>
          <p:nvPr/>
        </p:nvSpPr>
        <p:spPr>
          <a:xfrm>
            <a:off x="919075" y="2461800"/>
            <a:ext cx="7136100" cy="1246465"/>
          </a:xfrm>
          <a:prstGeom prst="rect">
            <a:avLst/>
          </a:prstGeom>
          <a:noFill/>
          <a:ln>
            <a:noFill/>
          </a:ln>
        </p:spPr>
        <p:txBody>
          <a:bodyPr spcFirstLastPara="1" wrap="square" lIns="0" tIns="91425" rIns="91425" bIns="91425" anchor="t" anchorCtr="0">
            <a:spAutoFit/>
          </a:bodyPr>
          <a:lstStyle/>
          <a:p>
            <a:pPr lvl="0" algn="ctr">
              <a:lnSpc>
                <a:spcPct val="115000"/>
              </a:lnSpc>
              <a:buClr>
                <a:schemeClr val="dk1"/>
              </a:buClr>
              <a:buSzPts val="1100"/>
            </a:pPr>
            <a:r>
              <a:rPr lang="en-US" sz="1200" dirty="0">
                <a:solidFill>
                  <a:srgbClr val="5F6368"/>
                </a:solidFill>
                <a:latin typeface="Open Sans"/>
                <a:ea typeface="Open Sans"/>
                <a:cs typeface="Open Sans"/>
                <a:sym typeface="Open Sans"/>
              </a:rPr>
              <a:t>Thank you for your time reviewing my work on the </a:t>
            </a:r>
            <a:r>
              <a:rPr lang="en-US" sz="1200" dirty="0" err="1">
                <a:solidFill>
                  <a:srgbClr val="5F6368"/>
                </a:solidFill>
                <a:latin typeface="Open Sans"/>
                <a:ea typeface="Open Sans"/>
                <a:cs typeface="Open Sans"/>
                <a:sym typeface="Open Sans"/>
              </a:rPr>
              <a:t>StorePicker</a:t>
            </a:r>
            <a:r>
              <a:rPr lang="en-US" sz="1200" dirty="0">
                <a:solidFill>
                  <a:srgbClr val="5F6368"/>
                </a:solidFill>
                <a:latin typeface="Open Sans"/>
                <a:ea typeface="Open Sans"/>
                <a:cs typeface="Open Sans"/>
                <a:sym typeface="Open Sans"/>
              </a:rPr>
              <a:t> app! If you’d like to</a:t>
            </a:r>
            <a:br>
              <a:rPr lang="en-US" sz="1200" dirty="0">
                <a:solidFill>
                  <a:srgbClr val="5F6368"/>
                </a:solidFill>
                <a:latin typeface="Open Sans"/>
                <a:ea typeface="Open Sans"/>
                <a:cs typeface="Open Sans"/>
                <a:sym typeface="Open Sans"/>
              </a:rPr>
            </a:br>
            <a:r>
              <a:rPr lang="en-US" sz="1200" dirty="0">
                <a:solidFill>
                  <a:srgbClr val="5F6368"/>
                </a:solidFill>
                <a:latin typeface="Open Sans"/>
                <a:ea typeface="Open Sans"/>
                <a:cs typeface="Open Sans"/>
                <a:sym typeface="Open Sans"/>
              </a:rPr>
              <a:t>see more or get in touch, my contact information is provided below.</a:t>
            </a:r>
          </a:p>
          <a:p>
            <a:pPr lvl="0" algn="ctr">
              <a:lnSpc>
                <a:spcPct val="115000"/>
              </a:lnSpc>
              <a:buClr>
                <a:schemeClr val="dk1"/>
              </a:buClr>
              <a:buSzPts val="1100"/>
            </a:pPr>
            <a:endParaRPr lang="en-US" sz="1200" dirty="0">
              <a:solidFill>
                <a:srgbClr val="5F6368"/>
              </a:solidFill>
              <a:latin typeface="Open Sans"/>
              <a:ea typeface="Open Sans"/>
              <a:cs typeface="Open Sans"/>
              <a:sym typeface="Open Sans"/>
            </a:endParaRPr>
          </a:p>
          <a:p>
            <a:pPr lvl="0" algn="ctr">
              <a:lnSpc>
                <a:spcPct val="115000"/>
              </a:lnSpc>
              <a:buClr>
                <a:schemeClr val="dk1"/>
              </a:buClr>
              <a:buSzPts val="1100"/>
            </a:pPr>
            <a:r>
              <a:rPr lang="en-US" sz="1200" dirty="0">
                <a:solidFill>
                  <a:srgbClr val="5F6368"/>
                </a:solidFill>
                <a:latin typeface="Open Sans"/>
                <a:ea typeface="Open Sans"/>
                <a:cs typeface="Open Sans"/>
                <a:sym typeface="Open Sans"/>
              </a:rPr>
              <a:t>Email: </a:t>
            </a:r>
            <a:r>
              <a:rPr lang="en-US" sz="1200" u="sng" dirty="0">
                <a:solidFill>
                  <a:srgbClr val="4285F4"/>
                </a:solidFill>
                <a:latin typeface="Open Sans"/>
                <a:ea typeface="Open Sans"/>
                <a:cs typeface="Open Sans"/>
                <a:sym typeface="Open Sans"/>
              </a:rPr>
              <a:t>cbk124@gmail.com</a:t>
            </a:r>
          </a:p>
          <a:p>
            <a:pPr lvl="0" algn="ctr">
              <a:lnSpc>
                <a:spcPct val="115000"/>
              </a:lnSpc>
              <a:buClr>
                <a:schemeClr val="dk1"/>
              </a:buClr>
              <a:buSzPts val="1100"/>
            </a:pPr>
            <a:r>
              <a:rPr lang="en-US" sz="1200" dirty="0">
                <a:solidFill>
                  <a:srgbClr val="5F6368"/>
                </a:solidFill>
                <a:latin typeface="Open Sans"/>
                <a:ea typeface="Open Sans"/>
                <a:cs typeface="Open Sans"/>
                <a:sym typeface="Open Sans"/>
              </a:rPr>
              <a:t>Website:</a:t>
            </a:r>
            <a:r>
              <a:rPr lang="en-US" sz="1200" dirty="0">
                <a:solidFill>
                  <a:srgbClr val="0000FF"/>
                </a:solidFill>
                <a:latin typeface="Open Sans"/>
                <a:ea typeface="Open Sans"/>
                <a:cs typeface="Open Sans"/>
                <a:sym typeface="Open Sans"/>
              </a:rPr>
              <a:t> </a:t>
            </a:r>
            <a:r>
              <a:rPr lang="en-US" sz="1200" u="sng" dirty="0">
                <a:solidFill>
                  <a:srgbClr val="4285F4"/>
                </a:solidFill>
                <a:latin typeface="Open Sans"/>
                <a:ea typeface="Open Sans"/>
                <a:cs typeface="Open Sans"/>
                <a:sym typeface="Open Sans"/>
              </a:rPr>
              <a:t>https://cbkwgl.webflow.io/work/storepicker</a:t>
            </a:r>
            <a:endParaRPr sz="1200" b="1" dirty="0">
              <a:solidFill>
                <a:srgbClr val="1967D2"/>
              </a:solidFill>
              <a:latin typeface="Open Sans"/>
              <a:ea typeface="Open Sans"/>
              <a:cs typeface="Open Sans"/>
              <a:sym typeface="Open Sans"/>
            </a:endParaRPr>
          </a:p>
        </p:txBody>
      </p:sp>
      <p:sp>
        <p:nvSpPr>
          <p:cNvPr id="421" name="Google Shape;421;p64"/>
          <p:cNvSpPr/>
          <p:nvPr/>
        </p:nvSpPr>
        <p:spPr>
          <a:xfrm>
            <a:off x="4230475" y="1602212"/>
            <a:ext cx="513300" cy="513300"/>
          </a:xfrm>
          <a:prstGeom prst="ellipse">
            <a:avLst/>
          </a:prstGeom>
          <a:solidFill>
            <a:srgbClr val="5F6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4"/>
          <p:cNvSpPr/>
          <p:nvPr/>
        </p:nvSpPr>
        <p:spPr>
          <a:xfrm>
            <a:off x="4361825" y="1734124"/>
            <a:ext cx="250599" cy="249449"/>
          </a:xfrm>
          <a:custGeom>
            <a:avLst/>
            <a:gdLst/>
            <a:ahLst/>
            <a:cxnLst/>
            <a:rect l="l" t="t" r="r" b="b"/>
            <a:pathLst>
              <a:path w="964" h="962" extrusionOk="0">
                <a:moveTo>
                  <a:pt x="774" y="400"/>
                </a:moveTo>
                <a:lnTo>
                  <a:pt x="562" y="189"/>
                </a:lnTo>
                <a:lnTo>
                  <a:pt x="0" y="749"/>
                </a:lnTo>
                <a:lnTo>
                  <a:pt x="0" y="961"/>
                </a:lnTo>
                <a:lnTo>
                  <a:pt x="212" y="961"/>
                </a:lnTo>
                <a:lnTo>
                  <a:pt x="774" y="400"/>
                </a:lnTo>
                <a:close/>
                <a:moveTo>
                  <a:pt x="940" y="234"/>
                </a:moveTo>
                <a:cubicBezTo>
                  <a:pt x="963" y="211"/>
                  <a:pt x="963" y="177"/>
                  <a:pt x="940" y="155"/>
                </a:cubicBezTo>
                <a:lnTo>
                  <a:pt x="807" y="22"/>
                </a:lnTo>
                <a:cubicBezTo>
                  <a:pt x="785" y="0"/>
                  <a:pt x="751" y="0"/>
                  <a:pt x="728" y="22"/>
                </a:cubicBezTo>
                <a:lnTo>
                  <a:pt x="618" y="132"/>
                </a:lnTo>
                <a:lnTo>
                  <a:pt x="830" y="344"/>
                </a:lnTo>
                <a:lnTo>
                  <a:pt x="940" y="2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42"/>
          <p:cNvSpPr txBox="1"/>
          <p:nvPr/>
        </p:nvSpPr>
        <p:spPr>
          <a:xfrm>
            <a:off x="517675" y="2237975"/>
            <a:ext cx="3446100" cy="133879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4285F4"/>
                </a:solidFill>
                <a:latin typeface="Open Sans SemiBold"/>
                <a:ea typeface="Open Sans SemiBold"/>
                <a:cs typeface="Open Sans SemiBold"/>
                <a:sym typeface="Open Sans SemiBold"/>
              </a:rPr>
              <a:t>The problem: </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IN" sz="1200" dirty="0">
                <a:solidFill>
                  <a:srgbClr val="5F6368"/>
                </a:solidFill>
                <a:latin typeface="Open Sans"/>
                <a:ea typeface="Open Sans"/>
                <a:cs typeface="Open Sans"/>
                <a:sym typeface="Open Sans"/>
              </a:rPr>
              <a:t>There are no effective options for small store users to help with their daily store stock management</a:t>
            </a:r>
            <a:endParaRPr sz="1200" b="1" dirty="0">
              <a:solidFill>
                <a:srgbClr val="4285F4"/>
              </a:solidFill>
              <a:latin typeface="Open Sans"/>
              <a:ea typeface="Open Sans"/>
              <a:cs typeface="Open Sans"/>
              <a:sym typeface="Open Sans"/>
            </a:endParaRPr>
          </a:p>
        </p:txBody>
      </p:sp>
      <p:sp>
        <p:nvSpPr>
          <p:cNvPr id="175" name="Google Shape;175;p42"/>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Project overview</a:t>
            </a:r>
            <a:endParaRPr sz="2400" dirty="0">
              <a:solidFill>
                <a:srgbClr val="5F6368"/>
              </a:solidFill>
              <a:latin typeface="Open Sans"/>
              <a:ea typeface="Open Sans"/>
              <a:cs typeface="Open Sans"/>
              <a:sym typeface="Open Sans"/>
            </a:endParaRPr>
          </a:p>
        </p:txBody>
      </p:sp>
      <p:sp>
        <p:nvSpPr>
          <p:cNvPr id="176" name="Google Shape;176;p42"/>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2"/>
          <p:cNvSpPr txBox="1"/>
          <p:nvPr/>
        </p:nvSpPr>
        <p:spPr>
          <a:xfrm>
            <a:off x="4572000" y="2237975"/>
            <a:ext cx="3446100" cy="106179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The goal: </a:t>
            </a:r>
            <a:endParaRPr dirty="0">
              <a:solidFill>
                <a:srgbClr val="1967D2"/>
              </a:solidFill>
              <a:latin typeface="Open Sans SemiBold"/>
              <a:ea typeface="Open Sans SemiBold"/>
              <a:cs typeface="Open Sans SemiBold"/>
              <a:sym typeface="Open Sans SemiBold"/>
            </a:endParaRPr>
          </a:p>
          <a:p>
            <a:pPr lvl="0">
              <a:lnSpc>
                <a:spcPct val="150000"/>
              </a:lnSpc>
            </a:pPr>
            <a:r>
              <a:rPr lang="en-US" sz="1200" dirty="0">
                <a:solidFill>
                  <a:srgbClr val="5F6368"/>
                </a:solidFill>
                <a:latin typeface="Open Sans"/>
                <a:ea typeface="Open Sans"/>
                <a:cs typeface="Open Sans"/>
                <a:sym typeface="Open Sans"/>
              </a:rPr>
              <a:t>Design an Inventory Management App for a Local Store</a:t>
            </a:r>
            <a:endParaRPr sz="1200" b="1" dirty="0">
              <a:solidFill>
                <a:srgbClr val="4285F4"/>
              </a:solidFill>
              <a:latin typeface="Open Sans"/>
              <a:ea typeface="Open Sans"/>
              <a:cs typeface="Open Sans"/>
              <a:sym typeface="Open Sans"/>
            </a:endParaRPr>
          </a:p>
        </p:txBody>
      </p:sp>
      <p:sp>
        <p:nvSpPr>
          <p:cNvPr id="178" name="Google Shape;178;p42"/>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2"/>
          <p:cNvSpPr/>
          <p:nvPr/>
        </p:nvSpPr>
        <p:spPr>
          <a:xfrm>
            <a:off x="4684213" y="1653525"/>
            <a:ext cx="288875" cy="274249"/>
          </a:xfrm>
          <a:custGeom>
            <a:avLst/>
            <a:gdLst/>
            <a:ahLst/>
            <a:cxnLst/>
            <a:rect l="l" t="t" r="r" b="b"/>
            <a:pathLst>
              <a:path w="1045" h="993" extrusionOk="0">
                <a:moveTo>
                  <a:pt x="522" y="798"/>
                </a:moveTo>
                <a:lnTo>
                  <a:pt x="844" y="992"/>
                </a:lnTo>
                <a:lnTo>
                  <a:pt x="759" y="626"/>
                </a:lnTo>
                <a:lnTo>
                  <a:pt x="1044" y="378"/>
                </a:lnTo>
                <a:lnTo>
                  <a:pt x="669" y="347"/>
                </a:lnTo>
                <a:lnTo>
                  <a:pt x="522" y="0"/>
                </a:lnTo>
                <a:lnTo>
                  <a:pt x="375" y="347"/>
                </a:lnTo>
                <a:lnTo>
                  <a:pt x="0" y="378"/>
                </a:lnTo>
                <a:lnTo>
                  <a:pt x="285" y="626"/>
                </a:lnTo>
                <a:lnTo>
                  <a:pt x="200" y="992"/>
                </a:lnTo>
                <a:lnTo>
                  <a:pt x="522" y="798"/>
                </a:lnTo>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80" name="Google Shape;180;p42"/>
          <p:cNvSpPr/>
          <p:nvPr/>
        </p:nvSpPr>
        <p:spPr>
          <a:xfrm>
            <a:off x="640475" y="1656801"/>
            <a:ext cx="267700" cy="267700"/>
          </a:xfrm>
          <a:custGeom>
            <a:avLst/>
            <a:gdLst/>
            <a:ahLst/>
            <a:cxnLst/>
            <a:rect l="l" t="t" r="r" b="b"/>
            <a:pathLst>
              <a:path w="209550" h="209550" extrusionOk="0">
                <a:moveTo>
                  <a:pt x="115315" y="52353"/>
                </a:moveTo>
                <a:lnTo>
                  <a:pt x="115315" y="115315"/>
                </a:lnTo>
                <a:lnTo>
                  <a:pt x="94235" y="115315"/>
                </a:lnTo>
                <a:lnTo>
                  <a:pt x="94235" y="52353"/>
                </a:lnTo>
                <a:close/>
                <a:moveTo>
                  <a:pt x="115315" y="136256"/>
                </a:moveTo>
                <a:lnTo>
                  <a:pt x="115315" y="157197"/>
                </a:lnTo>
                <a:lnTo>
                  <a:pt x="94235" y="157197"/>
                </a:lnTo>
                <a:lnTo>
                  <a:pt x="94235" y="136256"/>
                </a:lnTo>
                <a:close/>
                <a:moveTo>
                  <a:pt x="104705" y="0"/>
                </a:moveTo>
                <a:lnTo>
                  <a:pt x="99400" y="140"/>
                </a:lnTo>
                <a:lnTo>
                  <a:pt x="94095" y="558"/>
                </a:lnTo>
                <a:lnTo>
                  <a:pt x="88790" y="1256"/>
                </a:lnTo>
                <a:lnTo>
                  <a:pt x="83625" y="2094"/>
                </a:lnTo>
                <a:lnTo>
                  <a:pt x="78599" y="3351"/>
                </a:lnTo>
                <a:lnTo>
                  <a:pt x="73573" y="4747"/>
                </a:lnTo>
                <a:lnTo>
                  <a:pt x="68687" y="6422"/>
                </a:lnTo>
                <a:lnTo>
                  <a:pt x="63940" y="8237"/>
                </a:lnTo>
                <a:lnTo>
                  <a:pt x="59333" y="10331"/>
                </a:lnTo>
                <a:lnTo>
                  <a:pt x="54866" y="12704"/>
                </a:lnTo>
                <a:lnTo>
                  <a:pt x="50398" y="15217"/>
                </a:lnTo>
                <a:lnTo>
                  <a:pt x="46210" y="17870"/>
                </a:lnTo>
                <a:lnTo>
                  <a:pt x="42022" y="20801"/>
                </a:lnTo>
                <a:lnTo>
                  <a:pt x="38113" y="23873"/>
                </a:lnTo>
                <a:lnTo>
                  <a:pt x="34343" y="27223"/>
                </a:lnTo>
                <a:lnTo>
                  <a:pt x="30714" y="30714"/>
                </a:lnTo>
                <a:lnTo>
                  <a:pt x="27223" y="34343"/>
                </a:lnTo>
                <a:lnTo>
                  <a:pt x="23873" y="38113"/>
                </a:lnTo>
                <a:lnTo>
                  <a:pt x="20801" y="42161"/>
                </a:lnTo>
                <a:lnTo>
                  <a:pt x="17870" y="46210"/>
                </a:lnTo>
                <a:lnTo>
                  <a:pt x="15217" y="50398"/>
                </a:lnTo>
                <a:lnTo>
                  <a:pt x="12704" y="54866"/>
                </a:lnTo>
                <a:lnTo>
                  <a:pt x="10331" y="59333"/>
                </a:lnTo>
                <a:lnTo>
                  <a:pt x="8237" y="63940"/>
                </a:lnTo>
                <a:lnTo>
                  <a:pt x="6282" y="68826"/>
                </a:lnTo>
                <a:lnTo>
                  <a:pt x="4747" y="73573"/>
                </a:lnTo>
                <a:lnTo>
                  <a:pt x="3351" y="78599"/>
                </a:lnTo>
                <a:lnTo>
                  <a:pt x="2094" y="83625"/>
                </a:lnTo>
                <a:lnTo>
                  <a:pt x="1256" y="88790"/>
                </a:lnTo>
                <a:lnTo>
                  <a:pt x="558" y="94095"/>
                </a:lnTo>
                <a:lnTo>
                  <a:pt x="140" y="99400"/>
                </a:lnTo>
                <a:lnTo>
                  <a:pt x="0" y="104845"/>
                </a:lnTo>
                <a:lnTo>
                  <a:pt x="140" y="110150"/>
                </a:lnTo>
                <a:lnTo>
                  <a:pt x="558" y="115455"/>
                </a:lnTo>
                <a:lnTo>
                  <a:pt x="1256" y="120760"/>
                </a:lnTo>
                <a:lnTo>
                  <a:pt x="2094" y="125925"/>
                </a:lnTo>
                <a:lnTo>
                  <a:pt x="3351" y="130951"/>
                </a:lnTo>
                <a:lnTo>
                  <a:pt x="4747" y="135977"/>
                </a:lnTo>
                <a:lnTo>
                  <a:pt x="6282" y="140863"/>
                </a:lnTo>
                <a:lnTo>
                  <a:pt x="8237" y="145610"/>
                </a:lnTo>
                <a:lnTo>
                  <a:pt x="10331" y="150217"/>
                </a:lnTo>
                <a:lnTo>
                  <a:pt x="12704" y="154684"/>
                </a:lnTo>
                <a:lnTo>
                  <a:pt x="15217" y="159152"/>
                </a:lnTo>
                <a:lnTo>
                  <a:pt x="17870" y="163340"/>
                </a:lnTo>
                <a:lnTo>
                  <a:pt x="20801" y="167528"/>
                </a:lnTo>
                <a:lnTo>
                  <a:pt x="23873" y="171437"/>
                </a:lnTo>
                <a:lnTo>
                  <a:pt x="27223" y="175207"/>
                </a:lnTo>
                <a:lnTo>
                  <a:pt x="30714" y="178836"/>
                </a:lnTo>
                <a:lnTo>
                  <a:pt x="34343" y="182327"/>
                </a:lnTo>
                <a:lnTo>
                  <a:pt x="38113" y="185677"/>
                </a:lnTo>
                <a:lnTo>
                  <a:pt x="42022" y="188749"/>
                </a:lnTo>
                <a:lnTo>
                  <a:pt x="46210" y="191680"/>
                </a:lnTo>
                <a:lnTo>
                  <a:pt x="50398" y="194333"/>
                </a:lnTo>
                <a:lnTo>
                  <a:pt x="54866" y="196846"/>
                </a:lnTo>
                <a:lnTo>
                  <a:pt x="59333" y="199219"/>
                </a:lnTo>
                <a:lnTo>
                  <a:pt x="63940" y="201313"/>
                </a:lnTo>
                <a:lnTo>
                  <a:pt x="68687" y="203268"/>
                </a:lnTo>
                <a:lnTo>
                  <a:pt x="73573" y="204803"/>
                </a:lnTo>
                <a:lnTo>
                  <a:pt x="78599" y="206199"/>
                </a:lnTo>
                <a:lnTo>
                  <a:pt x="83625" y="207456"/>
                </a:lnTo>
                <a:lnTo>
                  <a:pt x="88790" y="208294"/>
                </a:lnTo>
                <a:lnTo>
                  <a:pt x="94095" y="208992"/>
                </a:lnTo>
                <a:lnTo>
                  <a:pt x="99400" y="209410"/>
                </a:lnTo>
                <a:lnTo>
                  <a:pt x="104705" y="209550"/>
                </a:lnTo>
                <a:lnTo>
                  <a:pt x="110150" y="209410"/>
                </a:lnTo>
                <a:lnTo>
                  <a:pt x="115455" y="208992"/>
                </a:lnTo>
                <a:lnTo>
                  <a:pt x="120760" y="208294"/>
                </a:lnTo>
                <a:lnTo>
                  <a:pt x="125925" y="207456"/>
                </a:lnTo>
                <a:lnTo>
                  <a:pt x="130951" y="206199"/>
                </a:lnTo>
                <a:lnTo>
                  <a:pt x="135977" y="204803"/>
                </a:lnTo>
                <a:lnTo>
                  <a:pt x="140724" y="203268"/>
                </a:lnTo>
                <a:lnTo>
                  <a:pt x="145610" y="201313"/>
                </a:lnTo>
                <a:lnTo>
                  <a:pt x="150217" y="199219"/>
                </a:lnTo>
                <a:lnTo>
                  <a:pt x="154684" y="196846"/>
                </a:lnTo>
                <a:lnTo>
                  <a:pt x="159152" y="194333"/>
                </a:lnTo>
                <a:lnTo>
                  <a:pt x="163340" y="191680"/>
                </a:lnTo>
                <a:lnTo>
                  <a:pt x="167389" y="188749"/>
                </a:lnTo>
                <a:lnTo>
                  <a:pt x="171437" y="185677"/>
                </a:lnTo>
                <a:lnTo>
                  <a:pt x="175207" y="182327"/>
                </a:lnTo>
                <a:lnTo>
                  <a:pt x="178836" y="178836"/>
                </a:lnTo>
                <a:lnTo>
                  <a:pt x="182327" y="175207"/>
                </a:lnTo>
                <a:lnTo>
                  <a:pt x="185677" y="171437"/>
                </a:lnTo>
                <a:lnTo>
                  <a:pt x="188749" y="167528"/>
                </a:lnTo>
                <a:lnTo>
                  <a:pt x="191680" y="163340"/>
                </a:lnTo>
                <a:lnTo>
                  <a:pt x="194333" y="159152"/>
                </a:lnTo>
                <a:lnTo>
                  <a:pt x="196846" y="154684"/>
                </a:lnTo>
                <a:lnTo>
                  <a:pt x="199219" y="150217"/>
                </a:lnTo>
                <a:lnTo>
                  <a:pt x="201313" y="145610"/>
                </a:lnTo>
                <a:lnTo>
                  <a:pt x="203128" y="140863"/>
                </a:lnTo>
                <a:lnTo>
                  <a:pt x="204803" y="135977"/>
                </a:lnTo>
                <a:lnTo>
                  <a:pt x="206199" y="130951"/>
                </a:lnTo>
                <a:lnTo>
                  <a:pt x="207456" y="125925"/>
                </a:lnTo>
                <a:lnTo>
                  <a:pt x="208294" y="120760"/>
                </a:lnTo>
                <a:lnTo>
                  <a:pt x="208992" y="115455"/>
                </a:lnTo>
                <a:lnTo>
                  <a:pt x="209410" y="110150"/>
                </a:lnTo>
                <a:lnTo>
                  <a:pt x="209550" y="104845"/>
                </a:lnTo>
                <a:lnTo>
                  <a:pt x="209410" y="99400"/>
                </a:lnTo>
                <a:lnTo>
                  <a:pt x="208992" y="94095"/>
                </a:lnTo>
                <a:lnTo>
                  <a:pt x="208294" y="88790"/>
                </a:lnTo>
                <a:lnTo>
                  <a:pt x="207456" y="83625"/>
                </a:lnTo>
                <a:lnTo>
                  <a:pt x="206199" y="78599"/>
                </a:lnTo>
                <a:lnTo>
                  <a:pt x="204803" y="73573"/>
                </a:lnTo>
                <a:lnTo>
                  <a:pt x="203128" y="68826"/>
                </a:lnTo>
                <a:lnTo>
                  <a:pt x="201313" y="63940"/>
                </a:lnTo>
                <a:lnTo>
                  <a:pt x="199219" y="59333"/>
                </a:lnTo>
                <a:lnTo>
                  <a:pt x="196846" y="54866"/>
                </a:lnTo>
                <a:lnTo>
                  <a:pt x="194333" y="50398"/>
                </a:lnTo>
                <a:lnTo>
                  <a:pt x="191680" y="46210"/>
                </a:lnTo>
                <a:lnTo>
                  <a:pt x="188749" y="42161"/>
                </a:lnTo>
                <a:lnTo>
                  <a:pt x="185677" y="38113"/>
                </a:lnTo>
                <a:lnTo>
                  <a:pt x="182327" y="34343"/>
                </a:lnTo>
                <a:lnTo>
                  <a:pt x="178836" y="30714"/>
                </a:lnTo>
                <a:lnTo>
                  <a:pt x="175207" y="27223"/>
                </a:lnTo>
                <a:lnTo>
                  <a:pt x="171437" y="23873"/>
                </a:lnTo>
                <a:lnTo>
                  <a:pt x="167389" y="20801"/>
                </a:lnTo>
                <a:lnTo>
                  <a:pt x="163340" y="17870"/>
                </a:lnTo>
                <a:lnTo>
                  <a:pt x="159152" y="15217"/>
                </a:lnTo>
                <a:lnTo>
                  <a:pt x="154684" y="12704"/>
                </a:lnTo>
                <a:lnTo>
                  <a:pt x="150217" y="10331"/>
                </a:lnTo>
                <a:lnTo>
                  <a:pt x="145610" y="8237"/>
                </a:lnTo>
                <a:lnTo>
                  <a:pt x="140724" y="6422"/>
                </a:lnTo>
                <a:lnTo>
                  <a:pt x="135977" y="4747"/>
                </a:lnTo>
                <a:lnTo>
                  <a:pt x="130951" y="3351"/>
                </a:lnTo>
                <a:lnTo>
                  <a:pt x="125925" y="2094"/>
                </a:lnTo>
                <a:lnTo>
                  <a:pt x="120760" y="1256"/>
                </a:lnTo>
                <a:lnTo>
                  <a:pt x="115455" y="558"/>
                </a:lnTo>
                <a:lnTo>
                  <a:pt x="110150" y="140"/>
                </a:lnTo>
                <a:lnTo>
                  <a:pt x="1047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43"/>
          <p:cNvSpPr txBox="1"/>
          <p:nvPr/>
        </p:nvSpPr>
        <p:spPr>
          <a:xfrm>
            <a:off x="517675" y="2237975"/>
            <a:ext cx="3446100" cy="1338798"/>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My role: </a:t>
            </a:r>
            <a:endParaRPr dirty="0">
              <a:solidFill>
                <a:srgbClr val="1967D2"/>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IN" sz="1200" dirty="0">
                <a:solidFill>
                  <a:srgbClr val="5F6368"/>
                </a:solidFill>
                <a:latin typeface="Open Sans"/>
                <a:ea typeface="Open Sans"/>
                <a:cs typeface="Open Sans"/>
                <a:sym typeface="Open Sans"/>
              </a:rPr>
              <a:t>User Experience Designer handling the end to end workflow for the project in the Design Phase.</a:t>
            </a:r>
            <a:endParaRPr sz="1200" b="1" dirty="0">
              <a:solidFill>
                <a:srgbClr val="4285F4"/>
              </a:solidFill>
              <a:latin typeface="Open Sans"/>
              <a:ea typeface="Open Sans"/>
              <a:cs typeface="Open Sans"/>
              <a:sym typeface="Open Sans"/>
            </a:endParaRPr>
          </a:p>
        </p:txBody>
      </p:sp>
      <p:sp>
        <p:nvSpPr>
          <p:cNvPr id="186" name="Google Shape;186;p43"/>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87" name="Google Shape;187;p43"/>
          <p:cNvSpPr/>
          <p:nvPr/>
        </p:nvSpPr>
        <p:spPr>
          <a:xfrm>
            <a:off x="517675"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3"/>
          <p:cNvSpPr txBox="1"/>
          <p:nvPr/>
        </p:nvSpPr>
        <p:spPr>
          <a:xfrm>
            <a:off x="4572000" y="2237975"/>
            <a:ext cx="3446100" cy="189279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4285F4"/>
                </a:solidFill>
                <a:latin typeface="Open Sans SemiBold"/>
                <a:ea typeface="Open Sans SemiBold"/>
                <a:cs typeface="Open Sans SemiBold"/>
                <a:sym typeface="Open Sans SemiBold"/>
              </a:rPr>
              <a:t>Responsibilities</a:t>
            </a:r>
            <a:r>
              <a:rPr lang="en" dirty="0">
                <a:solidFill>
                  <a:srgbClr val="1967D2"/>
                </a:solidFill>
                <a:latin typeface="Open Sans SemiBold"/>
                <a:ea typeface="Open Sans SemiBold"/>
                <a:cs typeface="Open Sans SemiBold"/>
                <a:sym typeface="Open Sans SemiBold"/>
              </a:rPr>
              <a:t>: </a:t>
            </a:r>
            <a:endParaRPr dirty="0">
              <a:solidFill>
                <a:srgbClr val="1967D2"/>
              </a:solidFill>
              <a:latin typeface="Open Sans SemiBold"/>
              <a:ea typeface="Open Sans SemiBold"/>
              <a:cs typeface="Open Sans SemiBold"/>
              <a:sym typeface="Open Sans SemiBold"/>
            </a:endParaRPr>
          </a:p>
          <a:p>
            <a:pPr marL="171450" lvl="0" indent="-171450">
              <a:lnSpc>
                <a:spcPct val="150000"/>
              </a:lnSpc>
              <a:buFont typeface="Arial" panose="020B0604020202020204" pitchFamily="34" charset="0"/>
              <a:buChar char="•"/>
            </a:pPr>
            <a:r>
              <a:rPr lang="en-IN" sz="1200" dirty="0">
                <a:solidFill>
                  <a:srgbClr val="5F6368"/>
                </a:solidFill>
                <a:latin typeface="Open Sans"/>
                <a:ea typeface="Open Sans"/>
                <a:cs typeface="Open Sans"/>
                <a:sym typeface="Open Sans"/>
              </a:rPr>
              <a:t>User Research and Ideation</a:t>
            </a:r>
          </a:p>
          <a:p>
            <a:pPr marL="171450" lvl="0" indent="-171450">
              <a:lnSpc>
                <a:spcPct val="150000"/>
              </a:lnSpc>
              <a:buFont typeface="Arial" panose="020B0604020202020204" pitchFamily="34" charset="0"/>
              <a:buChar char="•"/>
            </a:pPr>
            <a:r>
              <a:rPr lang="en-IN" sz="1200" dirty="0">
                <a:solidFill>
                  <a:srgbClr val="5F6368"/>
                </a:solidFill>
                <a:latin typeface="Open Sans"/>
                <a:ea typeface="Open Sans"/>
                <a:cs typeface="Open Sans"/>
                <a:sym typeface="Open Sans"/>
              </a:rPr>
              <a:t>Competitive Audit</a:t>
            </a:r>
          </a:p>
          <a:p>
            <a:pPr marL="171450" lvl="0" indent="-171450">
              <a:lnSpc>
                <a:spcPct val="150000"/>
              </a:lnSpc>
              <a:buFont typeface="Arial" panose="020B0604020202020204" pitchFamily="34" charset="0"/>
              <a:buChar char="•"/>
            </a:pPr>
            <a:r>
              <a:rPr lang="en-IN" sz="1200" dirty="0">
                <a:solidFill>
                  <a:srgbClr val="5F6368"/>
                </a:solidFill>
                <a:latin typeface="Open Sans"/>
                <a:ea typeface="Open Sans"/>
                <a:cs typeface="Open Sans"/>
                <a:sym typeface="Open Sans"/>
              </a:rPr>
              <a:t>Wireframing </a:t>
            </a:r>
          </a:p>
          <a:p>
            <a:pPr marL="171450" lvl="0" indent="-171450">
              <a:lnSpc>
                <a:spcPct val="150000"/>
              </a:lnSpc>
              <a:buFont typeface="Arial" panose="020B0604020202020204" pitchFamily="34" charset="0"/>
              <a:buChar char="•"/>
            </a:pPr>
            <a:r>
              <a:rPr lang="en-IN" sz="1200" dirty="0">
                <a:solidFill>
                  <a:srgbClr val="5F6368"/>
                </a:solidFill>
                <a:latin typeface="Open Sans"/>
                <a:ea typeface="Open Sans"/>
                <a:cs typeface="Open Sans"/>
                <a:sym typeface="Open Sans"/>
              </a:rPr>
              <a:t>Low and High Fidelity Design Prototyping</a:t>
            </a:r>
          </a:p>
          <a:p>
            <a:pPr marL="171450" lvl="0" indent="-171450">
              <a:lnSpc>
                <a:spcPct val="150000"/>
              </a:lnSpc>
              <a:buFont typeface="Arial" panose="020B0604020202020204" pitchFamily="34" charset="0"/>
              <a:buChar char="•"/>
            </a:pPr>
            <a:r>
              <a:rPr lang="en-IN" sz="1200" dirty="0">
                <a:solidFill>
                  <a:srgbClr val="5F6368"/>
                </a:solidFill>
                <a:latin typeface="Open Sans"/>
                <a:ea typeface="Open Sans"/>
                <a:cs typeface="Open Sans"/>
                <a:sym typeface="Open Sans"/>
              </a:rPr>
              <a:t>Design Iterations </a:t>
            </a:r>
            <a:endParaRPr sz="1200" b="1" dirty="0">
              <a:solidFill>
                <a:srgbClr val="4285F4"/>
              </a:solidFill>
              <a:latin typeface="Open Sans"/>
              <a:ea typeface="Open Sans"/>
              <a:cs typeface="Open Sans"/>
              <a:sym typeface="Open Sans"/>
            </a:endParaRPr>
          </a:p>
        </p:txBody>
      </p:sp>
      <p:sp>
        <p:nvSpPr>
          <p:cNvPr id="189" name="Google Shape;189;p43"/>
          <p:cNvSpPr/>
          <p:nvPr/>
        </p:nvSpPr>
        <p:spPr>
          <a:xfrm>
            <a:off x="4572000" y="1534000"/>
            <a:ext cx="513300" cy="513300"/>
          </a:xfrm>
          <a:prstGeom prst="ellipse">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3"/>
          <p:cNvSpPr/>
          <p:nvPr/>
        </p:nvSpPr>
        <p:spPr>
          <a:xfrm>
            <a:off x="645441" y="1662440"/>
            <a:ext cx="257757" cy="256421"/>
          </a:xfrm>
          <a:custGeom>
            <a:avLst/>
            <a:gdLst/>
            <a:ahLst/>
            <a:cxnLst/>
            <a:rect l="l" t="t" r="r" b="b"/>
            <a:pathLst>
              <a:path w="851" h="847" extrusionOk="0">
                <a:moveTo>
                  <a:pt x="423" y="423"/>
                </a:moveTo>
                <a:cubicBezTo>
                  <a:pt x="542" y="423"/>
                  <a:pt x="635" y="327"/>
                  <a:pt x="635" y="212"/>
                </a:cubicBezTo>
                <a:cubicBezTo>
                  <a:pt x="635" y="93"/>
                  <a:pt x="539" y="0"/>
                  <a:pt x="423" y="0"/>
                </a:cubicBezTo>
                <a:cubicBezTo>
                  <a:pt x="308" y="0"/>
                  <a:pt x="212" y="96"/>
                  <a:pt x="212" y="212"/>
                </a:cubicBezTo>
                <a:cubicBezTo>
                  <a:pt x="209" y="327"/>
                  <a:pt x="305" y="423"/>
                  <a:pt x="423" y="423"/>
                </a:cubicBezTo>
                <a:close/>
                <a:moveTo>
                  <a:pt x="423" y="528"/>
                </a:moveTo>
                <a:cubicBezTo>
                  <a:pt x="282" y="528"/>
                  <a:pt x="0" y="598"/>
                  <a:pt x="0" y="738"/>
                </a:cubicBezTo>
                <a:lnTo>
                  <a:pt x="0" y="846"/>
                </a:lnTo>
                <a:lnTo>
                  <a:pt x="850" y="846"/>
                </a:lnTo>
                <a:lnTo>
                  <a:pt x="850" y="738"/>
                </a:lnTo>
                <a:cubicBezTo>
                  <a:pt x="847" y="601"/>
                  <a:pt x="564" y="528"/>
                  <a:pt x="423" y="5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91" name="Google Shape;191;p43"/>
          <p:cNvSpPr/>
          <p:nvPr/>
        </p:nvSpPr>
        <p:spPr>
          <a:xfrm>
            <a:off x="4685687" y="1710781"/>
            <a:ext cx="285935" cy="159748"/>
          </a:xfrm>
          <a:custGeom>
            <a:avLst/>
            <a:gdLst/>
            <a:ahLst/>
            <a:cxnLst/>
            <a:rect l="l" t="t" r="r" b="b"/>
            <a:pathLst>
              <a:path w="941" h="526" extrusionOk="0">
                <a:moveTo>
                  <a:pt x="0" y="316"/>
                </a:moveTo>
                <a:lnTo>
                  <a:pt x="105" y="316"/>
                </a:lnTo>
                <a:lnTo>
                  <a:pt x="105" y="212"/>
                </a:lnTo>
                <a:lnTo>
                  <a:pt x="0" y="212"/>
                </a:lnTo>
                <a:lnTo>
                  <a:pt x="0" y="316"/>
                </a:lnTo>
                <a:close/>
                <a:moveTo>
                  <a:pt x="0" y="525"/>
                </a:moveTo>
                <a:lnTo>
                  <a:pt x="105" y="525"/>
                </a:lnTo>
                <a:lnTo>
                  <a:pt x="105" y="421"/>
                </a:lnTo>
                <a:lnTo>
                  <a:pt x="0" y="421"/>
                </a:lnTo>
                <a:lnTo>
                  <a:pt x="0" y="525"/>
                </a:lnTo>
                <a:close/>
                <a:moveTo>
                  <a:pt x="0" y="105"/>
                </a:moveTo>
                <a:lnTo>
                  <a:pt x="105" y="105"/>
                </a:lnTo>
                <a:lnTo>
                  <a:pt x="105" y="0"/>
                </a:lnTo>
                <a:lnTo>
                  <a:pt x="0" y="0"/>
                </a:lnTo>
                <a:lnTo>
                  <a:pt x="0" y="105"/>
                </a:lnTo>
                <a:close/>
                <a:moveTo>
                  <a:pt x="209" y="316"/>
                </a:moveTo>
                <a:lnTo>
                  <a:pt x="940" y="316"/>
                </a:lnTo>
                <a:lnTo>
                  <a:pt x="940" y="212"/>
                </a:lnTo>
                <a:lnTo>
                  <a:pt x="209" y="212"/>
                </a:lnTo>
                <a:lnTo>
                  <a:pt x="209" y="316"/>
                </a:lnTo>
                <a:close/>
                <a:moveTo>
                  <a:pt x="209" y="525"/>
                </a:moveTo>
                <a:lnTo>
                  <a:pt x="940" y="525"/>
                </a:lnTo>
                <a:lnTo>
                  <a:pt x="940" y="421"/>
                </a:lnTo>
                <a:lnTo>
                  <a:pt x="209" y="421"/>
                </a:lnTo>
                <a:lnTo>
                  <a:pt x="209" y="525"/>
                </a:lnTo>
                <a:close/>
                <a:moveTo>
                  <a:pt x="209" y="0"/>
                </a:moveTo>
                <a:lnTo>
                  <a:pt x="209" y="105"/>
                </a:lnTo>
                <a:lnTo>
                  <a:pt x="940" y="105"/>
                </a:lnTo>
                <a:lnTo>
                  <a:pt x="940" y="0"/>
                </a:lnTo>
                <a:lnTo>
                  <a:pt x="209"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4335"/>
        </a:solidFill>
        <a:effectLst/>
      </p:bgPr>
    </p:bg>
    <p:spTree>
      <p:nvGrpSpPr>
        <p:cNvPr id="1" name="Shape 195"/>
        <p:cNvGrpSpPr/>
        <p:nvPr/>
      </p:nvGrpSpPr>
      <p:grpSpPr>
        <a:xfrm>
          <a:off x="0" y="0"/>
          <a:ext cx="0" cy="0"/>
          <a:chOff x="0" y="0"/>
          <a:chExt cx="0" cy="0"/>
        </a:xfrm>
      </p:grpSpPr>
      <p:sp>
        <p:nvSpPr>
          <p:cNvPr id="196" name="Google Shape;196;p44"/>
          <p:cNvSpPr txBox="1"/>
          <p:nvPr/>
        </p:nvSpPr>
        <p:spPr>
          <a:xfrm>
            <a:off x="-46002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Understanding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user</a:t>
            </a:r>
            <a:endParaRPr sz="2400">
              <a:solidFill>
                <a:srgbClr val="FFFFFF"/>
              </a:solidFill>
              <a:latin typeface="Open Sans"/>
              <a:ea typeface="Open Sans"/>
              <a:cs typeface="Open Sans"/>
              <a:sym typeface="Open Sans"/>
            </a:endParaRPr>
          </a:p>
        </p:txBody>
      </p:sp>
      <p:sp>
        <p:nvSpPr>
          <p:cNvPr id="197" name="Google Shape;197;p44"/>
          <p:cNvSpPr txBox="1"/>
          <p:nvPr/>
        </p:nvSpPr>
        <p:spPr>
          <a:xfrm>
            <a:off x="3712425" y="1886850"/>
            <a:ext cx="3946500" cy="13698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research</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Personas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Problem statements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journey maps</a:t>
            </a:r>
            <a:endParaRPr>
              <a:solidFill>
                <a:srgbClr val="FFFFFF"/>
              </a:solidFill>
              <a:latin typeface="Open Sans"/>
              <a:ea typeface="Open Sans"/>
              <a:cs typeface="Open Sans"/>
              <a:sym typeface="Open Sans"/>
            </a:endParaRPr>
          </a:p>
        </p:txBody>
      </p:sp>
      <p:cxnSp>
        <p:nvCxnSpPr>
          <p:cNvPr id="198" name="Google Shape;198;p44"/>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45"/>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5"/>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summary</a:t>
            </a:r>
            <a:endParaRPr sz="2400">
              <a:solidFill>
                <a:srgbClr val="5F6368"/>
              </a:solidFill>
              <a:latin typeface="Open Sans"/>
              <a:ea typeface="Open Sans"/>
              <a:cs typeface="Open Sans"/>
              <a:sym typeface="Open Sans"/>
            </a:endParaRPr>
          </a:p>
        </p:txBody>
      </p:sp>
      <p:sp>
        <p:nvSpPr>
          <p:cNvPr id="205" name="Google Shape;205;p45"/>
          <p:cNvSpPr txBox="1"/>
          <p:nvPr/>
        </p:nvSpPr>
        <p:spPr>
          <a:xfrm>
            <a:off x="919075" y="2461800"/>
            <a:ext cx="7136100" cy="1671196"/>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IN" sz="1200" dirty="0">
                <a:solidFill>
                  <a:srgbClr val="5F6368"/>
                </a:solidFill>
                <a:latin typeface="Open Sans"/>
                <a:ea typeface="Open Sans"/>
                <a:cs typeface="Open Sans"/>
                <a:sym typeface="Open Sans"/>
              </a:rPr>
              <a:t>Based on the user research conducted, we have come up with a design prototype to handle the main categories which the users are facing – Store Picking and Stock Counting.</a:t>
            </a:r>
            <a:r>
              <a:rPr lang="en" sz="1200" dirty="0">
                <a:solidFill>
                  <a:srgbClr val="5F6368"/>
                </a:solidFill>
                <a:latin typeface="Open Sans"/>
                <a:ea typeface="Open Sans"/>
                <a:cs typeface="Open Sans"/>
                <a:sym typeface="Open Sans"/>
              </a:rPr>
              <a:t> </a:t>
            </a:r>
            <a:endParaRPr sz="1200" dirty="0">
              <a:solidFill>
                <a:srgbClr val="5F6368"/>
              </a:solidFill>
              <a:latin typeface="Open Sans"/>
              <a:ea typeface="Open Sans"/>
              <a:cs typeface="Open Sans"/>
              <a:sym typeface="Open Sans"/>
            </a:endParaRPr>
          </a:p>
          <a:p>
            <a:pPr marL="0" lvl="0" indent="0" algn="ctr" rtl="0">
              <a:lnSpc>
                <a:spcPct val="115000"/>
              </a:lnSpc>
              <a:spcBef>
                <a:spcPts val="0"/>
              </a:spcBef>
              <a:spcAft>
                <a:spcPts val="0"/>
              </a:spcAft>
              <a:buNone/>
            </a:pPr>
            <a:endParaRPr sz="1200" dirty="0">
              <a:solidFill>
                <a:srgbClr val="5F6368"/>
              </a:solidFill>
              <a:latin typeface="Open Sans"/>
              <a:ea typeface="Open Sans"/>
              <a:cs typeface="Open Sans"/>
              <a:sym typeface="Open Sans"/>
            </a:endParaRPr>
          </a:p>
          <a:p>
            <a:pPr marL="0" lvl="0" indent="0" algn="ctr" rtl="0">
              <a:lnSpc>
                <a:spcPct val="115000"/>
              </a:lnSpc>
              <a:spcBef>
                <a:spcPts val="0"/>
              </a:spcBef>
              <a:spcAft>
                <a:spcPts val="0"/>
              </a:spcAft>
              <a:buNone/>
            </a:pPr>
            <a:r>
              <a:rPr lang="en-IN" sz="1200" dirty="0">
                <a:solidFill>
                  <a:srgbClr val="5F6368"/>
                </a:solidFill>
                <a:latin typeface="Open Sans"/>
                <a:ea typeface="Open Sans"/>
                <a:cs typeface="Open Sans"/>
                <a:sym typeface="Open Sans"/>
              </a:rPr>
              <a:t>We have done a Competitive Audit to understand the strengths and weaknesses of the players in the market and designed the solution to target a niche market. The initial rounds of user research asked for more features to be included and the later rounds asked for simplification of design. To simplify the design, we made some of the functionalities optional – which the users can opt out.</a:t>
            </a:r>
            <a:endParaRPr sz="1200" b="1" dirty="0">
              <a:solidFill>
                <a:srgbClr val="1967D2"/>
              </a:solidFill>
              <a:latin typeface="Open Sans"/>
              <a:ea typeface="Open Sans"/>
              <a:cs typeface="Open Sans"/>
              <a:sym typeface="Open Sans"/>
            </a:endParaRPr>
          </a:p>
        </p:txBody>
      </p:sp>
      <p:sp>
        <p:nvSpPr>
          <p:cNvPr id="206" name="Google Shape;206;p45"/>
          <p:cNvSpPr/>
          <p:nvPr/>
        </p:nvSpPr>
        <p:spPr>
          <a:xfrm>
            <a:off x="4230475" y="1602212"/>
            <a:ext cx="513300" cy="513300"/>
          </a:xfrm>
          <a:prstGeom prst="ellipse">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5"/>
          <p:cNvSpPr/>
          <p:nvPr/>
        </p:nvSpPr>
        <p:spPr>
          <a:xfrm>
            <a:off x="4373201" y="1744926"/>
            <a:ext cx="227849" cy="227849"/>
          </a:xfrm>
          <a:custGeom>
            <a:avLst/>
            <a:gdLst/>
            <a:ahLst/>
            <a:cxnLst/>
            <a:rect l="l" t="t" r="r" b="b"/>
            <a:pathLst>
              <a:path w="940" h="941" extrusionOk="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46"/>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pain points</a:t>
            </a:r>
            <a:endParaRPr sz="2400">
              <a:solidFill>
                <a:srgbClr val="5F6368"/>
              </a:solidFill>
              <a:latin typeface="Open Sans"/>
              <a:ea typeface="Open Sans"/>
              <a:cs typeface="Open Sans"/>
              <a:sym typeface="Open Sans"/>
            </a:endParaRPr>
          </a:p>
        </p:txBody>
      </p:sp>
      <p:sp>
        <p:nvSpPr>
          <p:cNvPr id="213" name="Google Shape;213;p46"/>
          <p:cNvSpPr txBox="1"/>
          <p:nvPr/>
        </p:nvSpPr>
        <p:spPr>
          <a:xfrm>
            <a:off x="831427" y="2058125"/>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US" dirty="0">
                <a:solidFill>
                  <a:srgbClr val="EA4335"/>
                </a:solidFill>
                <a:latin typeface="Open Sans SemiBold"/>
                <a:ea typeface="Open Sans SemiBold"/>
                <a:cs typeface="Open Sans SemiBold"/>
                <a:sym typeface="Open Sans SemiBold"/>
              </a:rPr>
              <a:t>L</a:t>
            </a:r>
            <a:r>
              <a:rPr lang="en-IN" dirty="0">
                <a:solidFill>
                  <a:srgbClr val="EA4335"/>
                </a:solidFill>
                <a:latin typeface="Open Sans SemiBold"/>
                <a:ea typeface="Open Sans SemiBold"/>
                <a:cs typeface="Open Sans SemiBold"/>
                <a:sym typeface="Open Sans SemiBold"/>
              </a:rPr>
              <a:t>ack of Solutions</a:t>
            </a:r>
            <a:endParaRPr dirty="0">
              <a:solidFill>
                <a:srgbClr val="4285F4"/>
              </a:solidFill>
              <a:latin typeface="Open Sans SemiBold"/>
              <a:ea typeface="Open Sans SemiBold"/>
              <a:cs typeface="Open Sans SemiBold"/>
              <a:sym typeface="Open Sans SemiBold"/>
            </a:endParaRPr>
          </a:p>
        </p:txBody>
      </p:sp>
      <p:sp>
        <p:nvSpPr>
          <p:cNvPr id="214" name="Google Shape;214;p46"/>
          <p:cNvSpPr txBox="1"/>
          <p:nvPr/>
        </p:nvSpPr>
        <p:spPr>
          <a:xfrm>
            <a:off x="831439" y="2571750"/>
            <a:ext cx="1872600" cy="1444468"/>
          </a:xfrm>
          <a:prstGeom prst="rect">
            <a:avLst/>
          </a:prstGeom>
          <a:noFill/>
          <a:ln>
            <a:noFill/>
          </a:ln>
        </p:spPr>
        <p:txBody>
          <a:bodyPr spcFirstLastPara="1" wrap="square" lIns="0" tIns="91425" rIns="91425" bIns="91425" anchor="t" anchorCtr="0">
            <a:spAutoFit/>
          </a:bodyPr>
          <a:lstStyle/>
          <a:p>
            <a:pPr lvl="0" algn="ctr">
              <a:lnSpc>
                <a:spcPct val="115000"/>
              </a:lnSpc>
              <a:spcBef>
                <a:spcPts val="1600"/>
              </a:spcBef>
              <a:spcAft>
                <a:spcPts val="1600"/>
              </a:spcAft>
            </a:pPr>
            <a:r>
              <a:rPr lang="en-US" sz="1200" dirty="0">
                <a:solidFill>
                  <a:srgbClr val="5F6368"/>
                </a:solidFill>
                <a:latin typeface="Open Sans"/>
                <a:ea typeface="Open Sans"/>
                <a:cs typeface="Open Sans"/>
                <a:sym typeface="Roboto Light"/>
              </a:rPr>
              <a:t>Availability of store inventory management solutions for small stores</a:t>
            </a:r>
          </a:p>
        </p:txBody>
      </p:sp>
      <p:sp>
        <p:nvSpPr>
          <p:cNvPr id="215" name="Google Shape;215;p46"/>
          <p:cNvSpPr txBox="1"/>
          <p:nvPr/>
        </p:nvSpPr>
        <p:spPr>
          <a:xfrm>
            <a:off x="3527359" y="2058125"/>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IN" dirty="0">
                <a:solidFill>
                  <a:srgbClr val="EA4335"/>
                </a:solidFill>
                <a:latin typeface="Open Sans SemiBold"/>
                <a:ea typeface="Open Sans SemiBold"/>
                <a:cs typeface="Open Sans SemiBold"/>
                <a:sym typeface="Open Sans SemiBold"/>
              </a:rPr>
              <a:t>Accessibility</a:t>
            </a:r>
            <a:endParaRPr dirty="0">
              <a:solidFill>
                <a:srgbClr val="4285F4"/>
              </a:solidFill>
              <a:latin typeface="Open Sans SemiBold"/>
              <a:ea typeface="Open Sans SemiBold"/>
              <a:cs typeface="Open Sans SemiBold"/>
              <a:sym typeface="Open Sans SemiBold"/>
            </a:endParaRPr>
          </a:p>
        </p:txBody>
      </p:sp>
      <p:sp>
        <p:nvSpPr>
          <p:cNvPr id="216" name="Google Shape;216;p46"/>
          <p:cNvSpPr txBox="1"/>
          <p:nvPr/>
        </p:nvSpPr>
        <p:spPr>
          <a:xfrm>
            <a:off x="3527371" y="2571750"/>
            <a:ext cx="1872600" cy="1444468"/>
          </a:xfrm>
          <a:prstGeom prst="rect">
            <a:avLst/>
          </a:prstGeom>
          <a:noFill/>
          <a:ln>
            <a:noFill/>
          </a:ln>
        </p:spPr>
        <p:txBody>
          <a:bodyPr spcFirstLastPara="1" wrap="square" lIns="0" tIns="91425" rIns="91425" bIns="91425" anchor="t" anchorCtr="0">
            <a:spAutoFit/>
          </a:bodyPr>
          <a:lstStyle/>
          <a:p>
            <a:pPr lvl="0" algn="ctr">
              <a:lnSpc>
                <a:spcPct val="115000"/>
              </a:lnSpc>
              <a:spcBef>
                <a:spcPts val="1600"/>
              </a:spcBef>
              <a:spcAft>
                <a:spcPts val="1600"/>
              </a:spcAft>
            </a:pPr>
            <a:r>
              <a:rPr lang="en-US" sz="1200" dirty="0">
                <a:solidFill>
                  <a:srgbClr val="5F6368"/>
                </a:solidFill>
                <a:latin typeface="Open Sans"/>
                <a:ea typeface="Open Sans"/>
                <a:cs typeface="Open Sans"/>
                <a:sym typeface="Roboto Light"/>
              </a:rPr>
              <a:t>No solutions available for non-English speakers or those who are visually challenged</a:t>
            </a:r>
          </a:p>
        </p:txBody>
      </p:sp>
      <p:sp>
        <p:nvSpPr>
          <p:cNvPr id="217" name="Google Shape;217;p46"/>
          <p:cNvSpPr txBox="1"/>
          <p:nvPr/>
        </p:nvSpPr>
        <p:spPr>
          <a:xfrm>
            <a:off x="6223316" y="2058125"/>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IN" dirty="0">
                <a:solidFill>
                  <a:srgbClr val="EA4335"/>
                </a:solidFill>
                <a:latin typeface="Open Sans SemiBold"/>
                <a:ea typeface="Open Sans SemiBold"/>
                <a:cs typeface="Open Sans SemiBold"/>
                <a:sym typeface="Open Sans SemiBold"/>
              </a:rPr>
              <a:t>Need for Insights</a:t>
            </a:r>
            <a:endParaRPr dirty="0">
              <a:solidFill>
                <a:srgbClr val="4285F4"/>
              </a:solidFill>
              <a:latin typeface="Open Sans SemiBold"/>
              <a:ea typeface="Open Sans SemiBold"/>
              <a:cs typeface="Open Sans SemiBold"/>
              <a:sym typeface="Open Sans SemiBold"/>
            </a:endParaRPr>
          </a:p>
        </p:txBody>
      </p:sp>
      <p:sp>
        <p:nvSpPr>
          <p:cNvPr id="221" name="Google Shape;221;p46"/>
          <p:cNvSpPr/>
          <p:nvPr/>
        </p:nvSpPr>
        <p:spPr>
          <a:xfrm>
            <a:off x="1511089" y="1431396"/>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22" name="Google Shape;222;p46"/>
          <p:cNvSpPr/>
          <p:nvPr/>
        </p:nvSpPr>
        <p:spPr>
          <a:xfrm>
            <a:off x="4207021" y="1431396"/>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dirty="0">
                <a:solidFill>
                  <a:srgbClr val="FFFFFF"/>
                </a:solidFill>
                <a:latin typeface="Google Sans Medium"/>
                <a:ea typeface="Google Sans Medium"/>
                <a:cs typeface="Google Sans Medium"/>
                <a:sym typeface="Google Sans Medium"/>
              </a:rPr>
              <a:t>2</a:t>
            </a:r>
            <a:endParaRPr sz="2200" dirty="0">
              <a:solidFill>
                <a:srgbClr val="FFFFFF"/>
              </a:solidFill>
              <a:latin typeface="Google Sans Medium"/>
              <a:ea typeface="Google Sans Medium"/>
              <a:cs typeface="Google Sans Medium"/>
              <a:sym typeface="Google Sans Medium"/>
            </a:endParaRPr>
          </a:p>
        </p:txBody>
      </p:sp>
      <p:sp>
        <p:nvSpPr>
          <p:cNvPr id="223" name="Google Shape;223;p46"/>
          <p:cNvSpPr/>
          <p:nvPr/>
        </p:nvSpPr>
        <p:spPr>
          <a:xfrm>
            <a:off x="6902972" y="1431396"/>
            <a:ext cx="513300" cy="513300"/>
          </a:xfrm>
          <a:prstGeom prst="ellipse">
            <a:avLst/>
          </a:prstGeom>
          <a:solidFill>
            <a:srgbClr val="EA433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
        <p:nvSpPr>
          <p:cNvPr id="15" name="Google Shape;216;p46">
            <a:extLst>
              <a:ext uri="{FF2B5EF4-FFF2-40B4-BE49-F238E27FC236}">
                <a16:creationId xmlns:a16="http://schemas.microsoft.com/office/drawing/2014/main" id="{1A5DDABB-CF3F-4C20-B47E-C7C39C78C402}"/>
              </a:ext>
            </a:extLst>
          </p:cNvPr>
          <p:cNvSpPr txBox="1"/>
          <p:nvPr/>
        </p:nvSpPr>
        <p:spPr>
          <a:xfrm>
            <a:off x="6223316" y="2621025"/>
            <a:ext cx="1872600" cy="1232102"/>
          </a:xfrm>
          <a:prstGeom prst="rect">
            <a:avLst/>
          </a:prstGeom>
          <a:noFill/>
          <a:ln>
            <a:noFill/>
          </a:ln>
        </p:spPr>
        <p:txBody>
          <a:bodyPr spcFirstLastPara="1" wrap="square" lIns="0" tIns="91425" rIns="91425" bIns="91425" anchor="t" anchorCtr="0">
            <a:spAutoFit/>
          </a:bodyPr>
          <a:lstStyle/>
          <a:p>
            <a:pPr lvl="0" algn="ctr">
              <a:lnSpc>
                <a:spcPct val="115000"/>
              </a:lnSpc>
              <a:spcBef>
                <a:spcPts val="1600"/>
              </a:spcBef>
              <a:spcAft>
                <a:spcPts val="1600"/>
              </a:spcAft>
            </a:pPr>
            <a:r>
              <a:rPr lang="en-US" sz="1200" dirty="0">
                <a:solidFill>
                  <a:srgbClr val="5F6368"/>
                </a:solidFill>
                <a:latin typeface="Open Sans"/>
                <a:ea typeface="Open Sans"/>
                <a:cs typeface="Open Sans"/>
                <a:sym typeface="Roboto Light"/>
              </a:rPr>
              <a:t>A quick and crisp summary of a cyclic count is not available.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3" name="Picture 2">
            <a:extLst>
              <a:ext uri="{FF2B5EF4-FFF2-40B4-BE49-F238E27FC236}">
                <a16:creationId xmlns:a16="http://schemas.microsoft.com/office/drawing/2014/main" id="{01249333-3E6F-48D4-B3C4-5E906BF8F2DF}"/>
              </a:ext>
            </a:extLst>
          </p:cNvPr>
          <p:cNvPicPr>
            <a:picLocks noChangeAspect="1"/>
          </p:cNvPicPr>
          <p:nvPr/>
        </p:nvPicPr>
        <p:blipFill>
          <a:blip r:embed="rId3"/>
          <a:stretch>
            <a:fillRect/>
          </a:stretch>
        </p:blipFill>
        <p:spPr>
          <a:xfrm>
            <a:off x="3703201" y="1078450"/>
            <a:ext cx="5401339" cy="3038253"/>
          </a:xfrm>
          <a:prstGeom prst="rect">
            <a:avLst/>
          </a:prstGeom>
        </p:spPr>
      </p:pic>
      <p:sp>
        <p:nvSpPr>
          <p:cNvPr id="229" name="Google Shape;229;p47"/>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Persona: </a:t>
            </a:r>
            <a:r>
              <a:rPr lang="en-IN" sz="2400" b="1" dirty="0">
                <a:solidFill>
                  <a:srgbClr val="5F6368"/>
                </a:solidFill>
                <a:latin typeface="Open Sans"/>
                <a:ea typeface="Open Sans"/>
                <a:cs typeface="Open Sans"/>
                <a:sym typeface="Open Sans"/>
              </a:rPr>
              <a:t>Ted Donovan</a:t>
            </a:r>
            <a:endParaRPr sz="2400" b="1" dirty="0">
              <a:solidFill>
                <a:srgbClr val="5F6368"/>
              </a:solidFill>
              <a:latin typeface="Open Sans"/>
              <a:ea typeface="Open Sans"/>
              <a:cs typeface="Open Sans"/>
              <a:sym typeface="Open Sans"/>
            </a:endParaRPr>
          </a:p>
        </p:txBody>
      </p:sp>
      <p:sp>
        <p:nvSpPr>
          <p:cNvPr id="231" name="Google Shape;231;p47"/>
          <p:cNvSpPr txBox="1"/>
          <p:nvPr/>
        </p:nvSpPr>
        <p:spPr>
          <a:xfrm>
            <a:off x="517675" y="1674400"/>
            <a:ext cx="2184600" cy="3093124"/>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EA4335"/>
                </a:solidFill>
                <a:latin typeface="Open Sans SemiBold"/>
                <a:ea typeface="Open Sans SemiBold"/>
                <a:cs typeface="Open Sans SemiBold"/>
                <a:sym typeface="Open Sans SemiBold"/>
              </a:rPr>
              <a:t>Problem statement:</a:t>
            </a:r>
            <a:endParaRPr dirty="0">
              <a:solidFill>
                <a:srgbClr val="EA4335"/>
              </a:solidFill>
              <a:latin typeface="Open Sans SemiBold"/>
              <a:ea typeface="Open Sans SemiBold"/>
              <a:cs typeface="Open Sans SemiBold"/>
              <a:sym typeface="Open Sans SemiBold"/>
            </a:endParaRPr>
          </a:p>
          <a:p>
            <a:pPr lvl="0">
              <a:lnSpc>
                <a:spcPct val="150000"/>
              </a:lnSpc>
            </a:pPr>
            <a:r>
              <a:rPr lang="en-US" dirty="0">
                <a:solidFill>
                  <a:srgbClr val="5F6368"/>
                </a:solidFill>
                <a:latin typeface="Open Sans"/>
                <a:ea typeface="Open Sans"/>
                <a:cs typeface="Open Sans"/>
                <a:sym typeface="Open Sans"/>
              </a:rPr>
              <a:t>Ted is a Store Owner who needs a solution to track and update the inventory in his store because it's too tedious to identify what is causing discrepancies in stock positions</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48"/>
          <p:cNvSpPr/>
          <p:nvPr/>
        </p:nvSpPr>
        <p:spPr>
          <a:xfrm>
            <a:off x="4211875" y="524350"/>
            <a:ext cx="4682700" cy="4215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8"/>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journey map</a:t>
            </a:r>
            <a:endParaRPr sz="2400" dirty="0">
              <a:solidFill>
                <a:srgbClr val="5F6368"/>
              </a:solidFill>
              <a:latin typeface="Open Sans"/>
              <a:ea typeface="Open Sans"/>
              <a:cs typeface="Open Sans"/>
              <a:sym typeface="Open Sans"/>
            </a:endParaRPr>
          </a:p>
        </p:txBody>
      </p:sp>
      <p:sp>
        <p:nvSpPr>
          <p:cNvPr id="238" name="Google Shape;238;p48"/>
          <p:cNvSpPr txBox="1"/>
          <p:nvPr/>
        </p:nvSpPr>
        <p:spPr>
          <a:xfrm>
            <a:off x="6011725" y="2294700"/>
            <a:ext cx="13323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5F6368"/>
                </a:solidFill>
                <a:latin typeface="Open Sans"/>
                <a:ea typeface="Open Sans"/>
                <a:cs typeface="Open Sans"/>
                <a:sym typeface="Open Sans"/>
              </a:rPr>
              <a:t>Image of user journey map</a:t>
            </a:r>
            <a:endParaRPr sz="1200">
              <a:solidFill>
                <a:srgbClr val="5F6368"/>
              </a:solidFill>
              <a:latin typeface="Open Sans"/>
              <a:ea typeface="Open Sans"/>
              <a:cs typeface="Open Sans"/>
              <a:sym typeface="Open Sans"/>
            </a:endParaRPr>
          </a:p>
        </p:txBody>
      </p:sp>
      <p:sp>
        <p:nvSpPr>
          <p:cNvPr id="239" name="Google Shape;239;p48"/>
          <p:cNvSpPr txBox="1"/>
          <p:nvPr/>
        </p:nvSpPr>
        <p:spPr>
          <a:xfrm>
            <a:off x="517675" y="1522550"/>
            <a:ext cx="2421300" cy="180046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IN" dirty="0">
                <a:solidFill>
                  <a:srgbClr val="5F6368"/>
                </a:solidFill>
                <a:latin typeface="Open Sans"/>
                <a:ea typeface="Open Sans"/>
                <a:cs typeface="Open Sans"/>
                <a:sym typeface="Open Sans"/>
              </a:rPr>
              <a:t>The user journey here depicts how a user will perform the counting in the store and complete the </a:t>
            </a:r>
            <a:r>
              <a:rPr lang="en-IN">
                <a:solidFill>
                  <a:srgbClr val="5F6368"/>
                </a:solidFill>
                <a:latin typeface="Open Sans"/>
                <a:ea typeface="Open Sans"/>
                <a:cs typeface="Open Sans"/>
                <a:sym typeface="Open Sans"/>
              </a:rPr>
              <a:t>process successfully</a:t>
            </a:r>
            <a:endParaRPr dirty="0"/>
          </a:p>
        </p:txBody>
      </p:sp>
      <p:pic>
        <p:nvPicPr>
          <p:cNvPr id="3" name="Picture 2">
            <a:extLst>
              <a:ext uri="{FF2B5EF4-FFF2-40B4-BE49-F238E27FC236}">
                <a16:creationId xmlns:a16="http://schemas.microsoft.com/office/drawing/2014/main" id="{55E63E33-8FE1-4B96-8D35-8398724C69CE}"/>
              </a:ext>
            </a:extLst>
          </p:cNvPr>
          <p:cNvPicPr>
            <a:picLocks noChangeAspect="1"/>
          </p:cNvPicPr>
          <p:nvPr/>
        </p:nvPicPr>
        <p:blipFill>
          <a:blip r:embed="rId3"/>
          <a:stretch>
            <a:fillRect/>
          </a:stretch>
        </p:blipFill>
        <p:spPr>
          <a:xfrm>
            <a:off x="4211874" y="1254740"/>
            <a:ext cx="4682701" cy="2634019"/>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261</TotalTime>
  <Words>1263</Words>
  <Application>Microsoft Office PowerPoint</Application>
  <PresentationFormat>On-screen Show (16:9)</PresentationFormat>
  <Paragraphs>148</Paragraphs>
  <Slides>26</Slides>
  <Notes>26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26</vt:i4>
      </vt:variant>
    </vt:vector>
  </HeadingPairs>
  <TitlesOfParts>
    <vt:vector size="34" baseType="lpstr">
      <vt:lpstr>Open Sans SemiBold</vt:lpstr>
      <vt:lpstr>Google Sans Medium</vt:lpstr>
      <vt:lpstr>Arial</vt:lpstr>
      <vt:lpstr>Calibri</vt:lpstr>
      <vt:lpstr>Roboto Light</vt:lpstr>
      <vt:lpstr>Open Sans</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Chadalawada, Balakrishna</cp:lastModifiedBy>
  <cp:revision>21</cp:revision>
  <dcterms:modified xsi:type="dcterms:W3CDTF">2022-04-02T20:07:24Z</dcterms:modified>
</cp:coreProperties>
</file>